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1" r:id="rId4"/>
    <p:sldId id="262" r:id="rId5"/>
    <p:sldId id="263" r:id="rId6"/>
    <p:sldId id="265" r:id="rId7"/>
    <p:sldId id="264" r:id="rId8"/>
    <p:sldId id="269" r:id="rId9"/>
    <p:sldId id="258" r:id="rId10"/>
    <p:sldId id="266" r:id="rId11"/>
    <p:sldId id="267" r:id="rId12"/>
    <p:sldId id="270" r:id="rId13"/>
    <p:sldId id="278" r:id="rId14"/>
    <p:sldId id="271" r:id="rId15"/>
    <p:sldId id="272" r:id="rId16"/>
    <p:sldId id="273" r:id="rId17"/>
    <p:sldId id="275" r:id="rId18"/>
    <p:sldId id="279" r:id="rId19"/>
    <p:sldId id="276" r:id="rId20"/>
    <p:sldId id="277" r:id="rId21"/>
    <p:sldId id="274" r:id="rId22"/>
    <p:sldId id="290" r:id="rId23"/>
    <p:sldId id="287" r:id="rId24"/>
    <p:sldId id="282" r:id="rId25"/>
    <p:sldId id="283" r:id="rId26"/>
    <p:sldId id="286" r:id="rId27"/>
    <p:sldId id="284" r:id="rId28"/>
    <p:sldId id="285" r:id="rId29"/>
    <p:sldId id="28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C26"/>
    <a:srgbClr val="CE6C05"/>
    <a:srgbClr val="147ED2"/>
    <a:srgbClr val="FFFFFF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4"/>
    <p:restoredTop sz="94673"/>
  </p:normalViewPr>
  <p:slideViewPr>
    <p:cSldViewPr snapToGrid="0" showGuides="1">
      <p:cViewPr>
        <p:scale>
          <a:sx n="78" d="100"/>
          <a:sy n="78" d="100"/>
        </p:scale>
        <p:origin x="1712" y="1264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7BA2F-7C15-824A-BF2C-0891D9BE21C0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812A8-39F7-464C-98C6-4FBD13F9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12A8-39F7-464C-98C6-4FBD13F97D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6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12A8-39F7-464C-98C6-4FBD13F97D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9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12A8-39F7-464C-98C6-4FBD13F97D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12A8-39F7-464C-98C6-4FBD13F97D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7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12A8-39F7-464C-98C6-4FBD13F97D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4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12A8-39F7-464C-98C6-4FBD13F97D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2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18986-A4AC-F17E-4085-0277868A6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DEE81-CB88-018A-4672-A91A800E1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712EF-7337-7162-0704-01724114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67BF1-ACCF-A042-E32A-4A229DAE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07B95-6AC2-219F-E769-3207798E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2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F324-C6D9-DE1E-DB24-CA774D0C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DE346-23C8-99B8-13EF-7F8023A7A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CC3E1-2B85-EE8A-4473-89B78B0BE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AA393-D715-C25B-805A-1FACCAB6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96714-6D18-6C12-500F-34654EEC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4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959924-49E7-5C4A-2AAD-B6A6860A2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88DF1-EFCD-FC36-8B50-FF906C501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AA6D7-6CB2-98A5-F4DC-FEF4C0803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3DF7B-58A4-80ED-A964-18AE3F44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15803-F751-CE48-EE4B-07EE91DC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5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6003-D968-77D4-C61F-B9E08E14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272E8-DFCE-D93E-1074-83EE30E6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51819-AA98-1350-DACA-8A5F6BE5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05749-A373-2584-5206-63A9B249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92BD-52ED-7974-A60E-372FC7FE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5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E784-AED9-8999-B221-6670E592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3ED7F-02EE-8AAC-C879-EEF8D179A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DAB43-FE10-D90A-8432-8289CADF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FFEAD-0B18-4756-D8AE-0A6C4EC2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6BDBC-43C6-E8C5-19BD-3E3B650B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4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096F-996D-A32F-3B93-49CCA8E1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A558F-024B-22F6-CBB9-3124690F3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DDA35-6C89-1B75-318E-6BBD3F185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D0CE9-1A88-CF60-1947-564678FF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DAD2B-493B-7774-516B-4086BCDD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CD87F-0367-D228-68DF-C56B61F6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9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FD64-412F-E46A-F06C-798E1A0C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A5129-D433-75A0-AEC0-4D8EFFAC8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81F26-2E6B-D5D6-45C5-BED009B55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1DF6F-1CE7-17DF-58F3-C5F854D6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3DFC6-E347-42BD-07CD-574F4C664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97FBB4-83D9-4734-8FD6-57565993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001E71-5D9B-14D8-A2B3-D55A8648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B862E1-81AB-87C2-6E85-0C68C7DE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8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38EB-0622-32A8-45E8-2E49FB5E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474BC-84E4-9245-B6F2-0300D36C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9FAB0-C955-3DE2-CC34-D4833EB9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A5A3A-79CE-265D-CD8A-9E0E09BD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FA528-9592-3592-7DCA-88EA07B3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2A1637-1DED-C393-430B-6240730B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3B85-6661-8354-C1C1-25783526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7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E7F8-E522-5F0A-38D6-DA65233C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ADA24-270D-7AC0-F122-D7DC0833E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5B321-DEE2-951F-2FD6-6CD11D108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A7DF1-FD8D-AB99-4A3B-3EDBA082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7A4E8-7AF9-C25A-C14B-39E128C2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284D9-BA96-4ED0-A083-2C40D5BD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9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7D5-BAE9-0C49-8B80-6EB0408E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6B5D60-8989-B736-DE6B-4EDEF4BB0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0FD87-78B9-2327-801E-8A606E6A2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B68EE-AD8D-1DB6-691C-971431CA5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FD469-285D-7862-70B3-CFED1D9E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88D0-FEA1-4D49-617E-A15B32BB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4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ECA86-AEEB-1982-035B-C9EC5EE4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61B23-1C7E-B648-849A-9DA0B8DCB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3C1A-9010-B15F-0456-266A2C491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DB510-AB5C-0C43-8257-77658BDCBA3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2D33E-3701-4549-C6B8-F5D7EC502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B4063-A5FB-33A9-BDE6-D7D7BCBD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1821EC-CD11-F64F-A083-9CFE31C0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0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osaic&#10;&#10;Description automatically generated">
            <a:extLst>
              <a:ext uri="{FF2B5EF4-FFF2-40B4-BE49-F238E27FC236}">
                <a16:creationId xmlns:a16="http://schemas.microsoft.com/office/drawing/2014/main" id="{E272DB34-E4F2-05B0-9897-E0E2C3C22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D8074-DFDE-0444-897C-768325021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564" y="1995054"/>
            <a:ext cx="9933709" cy="2930237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accent1"/>
                </a:solidFill>
                <a:latin typeface="Avenir Medium" panose="02000503020000020003" pitchFamily="2" charset="0"/>
              </a:rPr>
              <a:t>Wallpaper Groups</a:t>
            </a:r>
          </a:p>
        </p:txBody>
      </p:sp>
      <p:pic>
        <p:nvPicPr>
          <p:cNvPr id="20" name="Picture 19" descr="A close-up of a mosaic&#10;&#10;Description automatically generated">
            <a:extLst>
              <a:ext uri="{FF2B5EF4-FFF2-40B4-BE49-F238E27FC236}">
                <a16:creationId xmlns:a16="http://schemas.microsoft.com/office/drawing/2014/main" id="{80CE568B-9070-C2D6-931B-054C278FC4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57" y="8786672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262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9C5164-FE22-5C67-E6F4-4AFA939AD9D5}"/>
              </a:ext>
            </a:extLst>
          </p:cNvPr>
          <p:cNvSpPr txBox="1"/>
          <p:nvPr/>
        </p:nvSpPr>
        <p:spPr>
          <a:xfrm>
            <a:off x="835824" y="3013501"/>
            <a:ext cx="10520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venir Medium" panose="02000503020000020003" pitchFamily="2" charset="0"/>
              </a:rPr>
              <a:t>There are only 17 wallpaper groups</a:t>
            </a:r>
          </a:p>
        </p:txBody>
      </p:sp>
    </p:spTree>
    <p:extLst>
      <p:ext uri="{BB962C8B-B14F-4D97-AF65-F5344CB8AC3E}">
        <p14:creationId xmlns:p14="http://schemas.microsoft.com/office/powerpoint/2010/main" val="1697092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F796-272C-EA57-4976-B2090E578D68}"/>
              </a:ext>
            </a:extLst>
          </p:cNvPr>
          <p:cNvSpPr txBox="1"/>
          <p:nvPr/>
        </p:nvSpPr>
        <p:spPr>
          <a:xfrm>
            <a:off x="0" y="5934670"/>
            <a:ext cx="72437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Martin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Gagern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www.morenaments.de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/gallery/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exampleDiagrams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/, CC BY-SA 3.0,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/w/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index.php?curid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=7402990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B829A4-9792-0968-B302-B64E3E16FD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479306"/>
            <a:ext cx="10905066" cy="389938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36BA54-DF88-BC62-E18D-423716E6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479305"/>
            <a:ext cx="10905066" cy="389938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B44D5C-5F93-36FE-33A2-A7953979D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479306"/>
            <a:ext cx="10905066" cy="3899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3A3D6-AA83-A811-67E5-52A9F59595D8}"/>
              </a:ext>
            </a:extLst>
          </p:cNvPr>
          <p:cNvSpPr txBox="1"/>
          <p:nvPr/>
        </p:nvSpPr>
        <p:spPr>
          <a:xfrm>
            <a:off x="11152293" y="5969246"/>
            <a:ext cx="8900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effectLst/>
                <a:latin typeface="Avenir Book" panose="02000503020000020003" pitchFamily="2" charset="0"/>
              </a:rPr>
              <a:t>o</a:t>
            </a:r>
            <a:endParaRPr lang="en-US" dirty="0">
              <a:solidFill>
                <a:schemeClr val="accent5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8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 L 0.06068 -0.13565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 L 0.06107 0.13611 " pathEditMode="relative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F796-272C-EA57-4976-B2090E578D68}"/>
              </a:ext>
            </a:extLst>
          </p:cNvPr>
          <p:cNvSpPr txBox="1"/>
          <p:nvPr/>
        </p:nvSpPr>
        <p:spPr>
          <a:xfrm>
            <a:off x="0" y="5934670"/>
            <a:ext cx="72437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Martin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Gagern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www.morenaments.de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/gallery/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exampleDiagrams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/, CC BY-SA 3.0,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/w/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index.php?curid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=7402993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36BA54-DF88-BC62-E18D-423716E6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467" y="1481665"/>
            <a:ext cx="10905066" cy="389466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995F4A9-ABEA-68E4-B6FF-A78FD398C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467" y="1481667"/>
            <a:ext cx="10905066" cy="3894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BEFBC-B8D3-1A3F-16A3-A443FFAA889B}"/>
              </a:ext>
            </a:extLst>
          </p:cNvPr>
          <p:cNvSpPr txBox="1"/>
          <p:nvPr/>
        </p:nvSpPr>
        <p:spPr>
          <a:xfrm>
            <a:off x="11152293" y="6030206"/>
            <a:ext cx="8900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2222</a:t>
            </a:r>
          </a:p>
        </p:txBody>
      </p:sp>
    </p:spTree>
    <p:extLst>
      <p:ext uri="{BB962C8B-B14F-4D97-AF65-F5344CB8AC3E}">
        <p14:creationId xmlns:p14="http://schemas.microsoft.com/office/powerpoint/2010/main" val="2303186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36BA54-DF88-BC62-E18D-423716E6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505198" y="-2"/>
            <a:ext cx="19202399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6B0E22-5B11-3F95-DDAD-5F785FF1F8B9}"/>
              </a:ext>
            </a:extLst>
          </p:cNvPr>
          <p:cNvGrpSpPr/>
          <p:nvPr/>
        </p:nvGrpSpPr>
        <p:grpSpPr>
          <a:xfrm>
            <a:off x="-3508794" y="-6625015"/>
            <a:ext cx="19209443" cy="20116200"/>
            <a:chOff x="-3508794" y="-6625015"/>
            <a:chExt cx="19209443" cy="20116200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8995F4A9-ABEA-68E4-B6FF-A78FD398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505198" y="0"/>
              <a:ext cx="19202399" cy="6857999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C79C7C2-58DD-AC04-714E-6FEB711DD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501750" y="-6625015"/>
              <a:ext cx="19202399" cy="685799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FFA866C-3FF7-E3DD-B918-EE0E456C9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508794" y="6633186"/>
              <a:ext cx="19202399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18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F796-272C-EA57-4976-B2090E578D68}"/>
              </a:ext>
            </a:extLst>
          </p:cNvPr>
          <p:cNvSpPr txBox="1"/>
          <p:nvPr/>
        </p:nvSpPr>
        <p:spPr>
          <a:xfrm>
            <a:off x="0" y="5934670"/>
            <a:ext cx="72437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Martin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Gagern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www.morenaments.de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/gallery/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exampleDiagrams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/, CC BY-SA 3.0,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/w/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index.php?curid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=7403020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36BA54-DF88-BC62-E18D-423716E6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468" y="1481665"/>
            <a:ext cx="10905064" cy="38946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75B59FF-682D-34DF-E3A0-889BAB97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643468" y="1481667"/>
            <a:ext cx="10905064" cy="3894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52E92-DAA7-D4FE-75CC-7DBAB44FAA31}"/>
              </a:ext>
            </a:extLst>
          </p:cNvPr>
          <p:cNvSpPr txBox="1"/>
          <p:nvPr/>
        </p:nvSpPr>
        <p:spPr>
          <a:xfrm>
            <a:off x="11152293" y="6030206"/>
            <a:ext cx="8900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venir Book" panose="02000503020000020003" pitchFamily="2" charset="0"/>
              </a:rPr>
              <a:t>**</a:t>
            </a:r>
            <a:endParaRPr lang="en-US" dirty="0">
              <a:solidFill>
                <a:schemeClr val="accent2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88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F796-272C-EA57-4976-B2090E578D68}"/>
              </a:ext>
            </a:extLst>
          </p:cNvPr>
          <p:cNvSpPr txBox="1"/>
          <p:nvPr/>
        </p:nvSpPr>
        <p:spPr>
          <a:xfrm>
            <a:off x="0" y="5934670"/>
            <a:ext cx="72437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Martin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Gagern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www.morenaments.de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/gallery/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exampleDiagrams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/, CC BY-SA 3.0,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/w/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index.php?curid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=7403014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36BA54-DF88-BC62-E18D-423716E6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468" y="1481665"/>
            <a:ext cx="10905064" cy="389466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8EF87E8-E285-76E5-2E60-5DA9A0664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658377" y="1481667"/>
            <a:ext cx="10905064" cy="3894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7A6D6-D984-E732-D10E-7FAE2B25209F}"/>
              </a:ext>
            </a:extLst>
          </p:cNvPr>
          <p:cNvSpPr txBox="1"/>
          <p:nvPr/>
        </p:nvSpPr>
        <p:spPr>
          <a:xfrm>
            <a:off x="11152293" y="6030206"/>
            <a:ext cx="8900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venir Book" panose="02000503020000020003" pitchFamily="2" charset="0"/>
              </a:rPr>
              <a:t>××</a:t>
            </a:r>
          </a:p>
        </p:txBody>
      </p:sp>
    </p:spTree>
    <p:extLst>
      <p:ext uri="{BB962C8B-B14F-4D97-AF65-F5344CB8AC3E}">
        <p14:creationId xmlns:p14="http://schemas.microsoft.com/office/powerpoint/2010/main" val="1471808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 L 0.04649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2E530A7-4743-72B2-D72C-278EE2618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77" y="1671439"/>
            <a:ext cx="9777046" cy="349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706595-C8E0-1D76-4209-4FAB76EE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77" y="1680461"/>
            <a:ext cx="9777046" cy="349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05682-804E-9F3A-DBE2-5D5FA67D732B}"/>
              </a:ext>
            </a:extLst>
          </p:cNvPr>
          <p:cNvSpPr txBox="1"/>
          <p:nvPr/>
        </p:nvSpPr>
        <p:spPr>
          <a:xfrm>
            <a:off x="1" y="5934670"/>
            <a:ext cx="732905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Martin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Gagern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www.morenaments.de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/gallery/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exampleDiagrams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/, CC BY-SA 3.0,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/w/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index.php?curid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=7403022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173FF2F-B405-6783-211A-7BD3A3435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29248" r="77475" b="50000"/>
          <a:stretch/>
        </p:blipFill>
        <p:spPr bwMode="auto">
          <a:xfrm flipV="1">
            <a:off x="4739363" y="3429000"/>
            <a:ext cx="1356637" cy="7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F335B-1FDC-BE17-B631-93610705B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29248" r="77475" b="50000"/>
          <a:stretch/>
        </p:blipFill>
        <p:spPr bwMode="auto">
          <a:xfrm flipV="1">
            <a:off x="4739363" y="3428999"/>
            <a:ext cx="1356637" cy="7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AF759-FD7D-325A-85C2-65CD925AC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29248" r="77475" b="50000"/>
          <a:stretch/>
        </p:blipFill>
        <p:spPr bwMode="auto">
          <a:xfrm flipV="1">
            <a:off x="4739363" y="3444714"/>
            <a:ext cx="1356637" cy="7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CD958-123D-5024-7DE3-970A6EEF0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29248" r="77475" b="50000"/>
          <a:stretch/>
        </p:blipFill>
        <p:spPr bwMode="auto">
          <a:xfrm flipH="1" flipV="1">
            <a:off x="6100482" y="3436857"/>
            <a:ext cx="1356637" cy="7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A36C57-3D1A-9350-6B47-2AEF22571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29248" r="77475" b="50000"/>
          <a:stretch/>
        </p:blipFill>
        <p:spPr bwMode="auto">
          <a:xfrm flipH="1" flipV="1">
            <a:off x="4739363" y="2694277"/>
            <a:ext cx="1356637" cy="7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E37D2D3-2117-908F-FFBC-FDD485D3BA7E}"/>
              </a:ext>
            </a:extLst>
          </p:cNvPr>
          <p:cNvGrpSpPr/>
          <p:nvPr/>
        </p:nvGrpSpPr>
        <p:grpSpPr>
          <a:xfrm>
            <a:off x="4743845" y="2703299"/>
            <a:ext cx="2713274" cy="1458094"/>
            <a:chOff x="4743845" y="2703299"/>
            <a:chExt cx="2713274" cy="14580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6AB7F1-0897-0B00-DE1B-298375831E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8" t="29248" r="77475" b="50000"/>
            <a:stretch/>
          </p:blipFill>
          <p:spPr bwMode="auto">
            <a:xfrm flipV="1">
              <a:off x="4743845" y="3435692"/>
              <a:ext cx="1356637" cy="72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DAA5B-3992-7277-E43D-E106BF87EB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8" t="29248" r="77475" b="50000"/>
            <a:stretch/>
          </p:blipFill>
          <p:spPr bwMode="auto">
            <a:xfrm flipV="1">
              <a:off x="6100482" y="2703299"/>
              <a:ext cx="1356637" cy="72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CD3072-83C6-203E-BC6E-C28714155781}"/>
              </a:ext>
            </a:extLst>
          </p:cNvPr>
          <p:cNvSpPr txBox="1"/>
          <p:nvPr/>
        </p:nvSpPr>
        <p:spPr>
          <a:xfrm>
            <a:off x="11152293" y="6030206"/>
            <a:ext cx="8900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venir Book" panose="02000503020000020003" pitchFamily="2" charset="0"/>
              </a:rPr>
              <a:t>*</a:t>
            </a:r>
            <a:r>
              <a:rPr lang="en-US" b="1" dirty="0">
                <a:solidFill>
                  <a:schemeClr val="accent3"/>
                </a:solidFill>
                <a:latin typeface="Avenir Book" panose="02000503020000020003" pitchFamily="2" charset="0"/>
              </a:rPr>
              <a:t>2222</a:t>
            </a:r>
          </a:p>
        </p:txBody>
      </p:sp>
    </p:spTree>
    <p:extLst>
      <p:ext uri="{BB962C8B-B14F-4D97-AF65-F5344CB8AC3E}">
        <p14:creationId xmlns:p14="http://schemas.microsoft.com/office/powerpoint/2010/main" val="1750370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-0.21945 " pathEditMode="relative" ptsTypes="AA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046 L 0.2237 -0.0004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AAE4-38D6-1DAF-72EF-FDF3DF01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en-US" sz="3200">
                <a:latin typeface="Avenir Book" panose="02000503020000020003" pitchFamily="2" charset="0"/>
              </a:rPr>
              <a:t>Alhambra (Granada, Spain)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1D2CE-319D-99B3-D730-D315E8CD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11" r="17259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4B3A3-A68A-2776-5BA6-AE103F50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r>
              <a:rPr lang="en-US" sz="2000">
                <a:latin typeface="Avenir Book" panose="02000503020000020003" pitchFamily="2" charset="0"/>
              </a:rPr>
              <a:t>14th-century palace/fortress in Granada, Spain</a:t>
            </a:r>
          </a:p>
          <a:p>
            <a:r>
              <a:rPr lang="en-US" sz="2000">
                <a:latin typeface="Avenir Book" panose="02000503020000020003" pitchFamily="2" charset="0"/>
              </a:rPr>
              <a:t>Known for its rich </a:t>
            </a:r>
            <a:r>
              <a:rPr lang="en-US" sz="2000" b="1">
                <a:latin typeface="Avenir Book" panose="02000503020000020003" pitchFamily="2" charset="0"/>
              </a:rPr>
              <a:t>Islamic geometric tilework</a:t>
            </a:r>
          </a:p>
          <a:p>
            <a:r>
              <a:rPr lang="en-US" sz="2000">
                <a:latin typeface="Avenir Book" panose="02000503020000020003" pitchFamily="2" charset="0"/>
              </a:rPr>
              <a:t>“contains all 17 wallpaper groups”</a:t>
            </a:r>
          </a:p>
          <a:p>
            <a:r>
              <a:rPr lang="en-US" sz="2000">
                <a:latin typeface="Avenir Book" panose="02000503020000020003" pitchFamily="2" charset="0"/>
              </a:rPr>
              <a:t>Studied by artists like M.C. Escher</a:t>
            </a:r>
          </a:p>
        </p:txBody>
      </p:sp>
    </p:spTree>
    <p:extLst>
      <p:ext uri="{BB962C8B-B14F-4D97-AF65-F5344CB8AC3E}">
        <p14:creationId xmlns:p14="http://schemas.microsoft.com/office/powerpoint/2010/main" val="32195574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45336-49FE-97F5-26E4-68A7DB26AA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5553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0B1ACF8-F2DF-4D5E-64F7-E1FE30AF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2" b="8219"/>
          <a:stretch/>
        </p:blipFill>
        <p:spPr bwMode="auto">
          <a:xfrm>
            <a:off x="1142998" y="643466"/>
            <a:ext cx="9906004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E6E123-37BB-1533-DE97-0917EB213E0B}"/>
              </a:ext>
            </a:extLst>
          </p:cNvPr>
          <p:cNvSpPr/>
          <p:nvPr/>
        </p:nvSpPr>
        <p:spPr>
          <a:xfrm>
            <a:off x="1524000" y="2063496"/>
            <a:ext cx="9144000" cy="900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Def: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Wallpaper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7981-A93F-F23A-5D1B-BD11BE394DAB}"/>
              </a:ext>
            </a:extLst>
          </p:cNvPr>
          <p:cNvSpPr/>
          <p:nvPr/>
        </p:nvSpPr>
        <p:spPr>
          <a:xfrm>
            <a:off x="1524000" y="2964364"/>
            <a:ext cx="9144000" cy="1830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3C82F-DB70-5B68-22E3-F77DF80BCCEF}"/>
              </a:ext>
            </a:extLst>
          </p:cNvPr>
          <p:cNvSpPr/>
          <p:nvPr/>
        </p:nvSpPr>
        <p:spPr>
          <a:xfrm>
            <a:off x="1621410" y="2964364"/>
            <a:ext cx="9046590" cy="1830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Group of isometries of the Euclidean plane that contains </a:t>
            </a:r>
          </a:p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two linearly independent translations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D46E5-7E0B-59CE-9B47-5709E773529D}"/>
              </a:ext>
            </a:extLst>
          </p:cNvPr>
          <p:cNvSpPr/>
          <p:nvPr/>
        </p:nvSpPr>
        <p:spPr>
          <a:xfrm>
            <a:off x="1621410" y="2063496"/>
            <a:ext cx="9046590" cy="900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Def: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Wallpaper Group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1B0803-B37A-CEA4-D5B8-3CB9884D1A10}"/>
              </a:ext>
            </a:extLst>
          </p:cNvPr>
          <p:cNvGrpSpPr/>
          <p:nvPr/>
        </p:nvGrpSpPr>
        <p:grpSpPr>
          <a:xfrm>
            <a:off x="2942971" y="3127356"/>
            <a:ext cx="4594304" cy="416745"/>
            <a:chOff x="2942971" y="3127356"/>
            <a:chExt cx="4594304" cy="4167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13AE8A-410F-231B-1E6B-4DE59CB1EE15}"/>
                </a:ext>
              </a:extLst>
            </p:cNvPr>
            <p:cNvSpPr/>
            <p:nvPr/>
          </p:nvSpPr>
          <p:spPr>
            <a:xfrm>
              <a:off x="2942972" y="3127356"/>
              <a:ext cx="4594303" cy="358794"/>
            </a:xfrm>
            <a:prstGeom prst="rect">
              <a:avLst/>
            </a:prstGeom>
            <a:solidFill>
              <a:srgbClr val="147ED2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2C0AEC-CC9C-BC64-8C29-F4132F2E62EB}"/>
                </a:ext>
              </a:extLst>
            </p:cNvPr>
            <p:cNvSpPr/>
            <p:nvPr/>
          </p:nvSpPr>
          <p:spPr>
            <a:xfrm>
              <a:off x="2942971" y="3185307"/>
              <a:ext cx="4594303" cy="358794"/>
            </a:xfrm>
            <a:prstGeom prst="rect">
              <a:avLst/>
            </a:prstGeom>
            <a:solidFill>
              <a:srgbClr val="147ED2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166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osaic&#10;&#10;Description automatically generated">
            <a:extLst>
              <a:ext uri="{FF2B5EF4-FFF2-40B4-BE49-F238E27FC236}">
                <a16:creationId xmlns:a16="http://schemas.microsoft.com/office/drawing/2014/main" id="{DA15F131-42F6-CF5E-F31E-EC3C441E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551A40-C8CF-49FC-8FAC-93ABAF7682C6}"/>
              </a:ext>
            </a:extLst>
          </p:cNvPr>
          <p:cNvSpPr txBox="1"/>
          <p:nvPr/>
        </p:nvSpPr>
        <p:spPr>
          <a:xfrm>
            <a:off x="11152293" y="6030206"/>
            <a:ext cx="8900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venir Book" panose="02000503020000020003" pitchFamily="2" charset="0"/>
              </a:rPr>
              <a:t>333</a:t>
            </a:r>
          </a:p>
        </p:txBody>
      </p:sp>
    </p:spTree>
    <p:extLst>
      <p:ext uri="{BB962C8B-B14F-4D97-AF65-F5344CB8AC3E}">
        <p14:creationId xmlns:p14="http://schemas.microsoft.com/office/powerpoint/2010/main" val="171210447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A9F89-1AB7-8090-7C54-3F6A24CA3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" b="13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2305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E6E123-37BB-1533-DE97-0917EB213E0B}"/>
              </a:ext>
            </a:extLst>
          </p:cNvPr>
          <p:cNvSpPr/>
          <p:nvPr/>
        </p:nvSpPr>
        <p:spPr>
          <a:xfrm>
            <a:off x="1524000" y="2063496"/>
            <a:ext cx="9144000" cy="900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Def: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Wallpaper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7981-A93F-F23A-5D1B-BD11BE394DAB}"/>
              </a:ext>
            </a:extLst>
          </p:cNvPr>
          <p:cNvSpPr/>
          <p:nvPr/>
        </p:nvSpPr>
        <p:spPr>
          <a:xfrm>
            <a:off x="1524000" y="2964364"/>
            <a:ext cx="9144000" cy="1830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3C82F-DB70-5B68-22E3-F77DF80BCCEF}"/>
              </a:ext>
            </a:extLst>
          </p:cNvPr>
          <p:cNvSpPr/>
          <p:nvPr/>
        </p:nvSpPr>
        <p:spPr>
          <a:xfrm>
            <a:off x="1621410" y="2964364"/>
            <a:ext cx="9046590" cy="1830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Finite group quotient of a Euclidian 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D46E5-7E0B-59CE-9B47-5709E773529D}"/>
              </a:ext>
            </a:extLst>
          </p:cNvPr>
          <p:cNvSpPr/>
          <p:nvPr/>
        </p:nvSpPr>
        <p:spPr>
          <a:xfrm>
            <a:off x="1621410" y="2063496"/>
            <a:ext cx="9046590" cy="900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Def: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Orbifold</a:t>
            </a:r>
          </a:p>
        </p:txBody>
      </p:sp>
    </p:spTree>
    <p:extLst>
      <p:ext uri="{BB962C8B-B14F-4D97-AF65-F5344CB8AC3E}">
        <p14:creationId xmlns:p14="http://schemas.microsoft.com/office/powerpoint/2010/main" val="161196236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CF20312-9B16-32DC-730B-A5B9345F5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479306"/>
            <a:ext cx="10905066" cy="38993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01118E-EC67-159D-A044-1EEAA62D7D34}"/>
              </a:ext>
            </a:extLst>
          </p:cNvPr>
          <p:cNvCxnSpPr>
            <a:cxnSpLocks/>
          </p:cNvCxnSpPr>
          <p:nvPr/>
        </p:nvCxnSpPr>
        <p:spPr>
          <a:xfrm flipH="1">
            <a:off x="5476595" y="3001721"/>
            <a:ext cx="249177" cy="249177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63E96-C4D9-CEE9-8C0F-8460BA2870F6}"/>
              </a:ext>
            </a:extLst>
          </p:cNvPr>
          <p:cNvCxnSpPr/>
          <p:nvPr/>
        </p:nvCxnSpPr>
        <p:spPr>
          <a:xfrm flipH="1">
            <a:off x="4925473" y="3544216"/>
            <a:ext cx="315971" cy="315971"/>
          </a:xfrm>
          <a:prstGeom prst="line">
            <a:avLst/>
          </a:prstGeom>
          <a:ln w="38100">
            <a:solidFill>
              <a:schemeClr val="tx2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AF890C-9CB6-F7A5-6C8E-6930927A84C3}"/>
              </a:ext>
            </a:extLst>
          </p:cNvPr>
          <p:cNvGrpSpPr/>
          <p:nvPr/>
        </p:nvGrpSpPr>
        <p:grpSpPr>
          <a:xfrm>
            <a:off x="4615543" y="2494384"/>
            <a:ext cx="1480456" cy="1869231"/>
            <a:chOff x="4615543" y="2494384"/>
            <a:chExt cx="1480456" cy="18692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7561852-514E-879C-8EB4-1806638D4F3B}"/>
                </a:ext>
              </a:extLst>
            </p:cNvPr>
            <p:cNvCxnSpPr/>
            <p:nvPr/>
          </p:nvCxnSpPr>
          <p:spPr>
            <a:xfrm flipV="1">
              <a:off x="4615543" y="2494384"/>
              <a:ext cx="740228" cy="934616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692CEE9-A96A-35C5-E53C-7340D17CFAA6}"/>
                </a:ext>
              </a:extLst>
            </p:cNvPr>
            <p:cNvCxnSpPr/>
            <p:nvPr/>
          </p:nvCxnSpPr>
          <p:spPr>
            <a:xfrm flipV="1">
              <a:off x="5355771" y="3428999"/>
              <a:ext cx="740228" cy="934616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E039849-6AD0-DD34-9CE9-A7F4773E0E07}"/>
                </a:ext>
              </a:extLst>
            </p:cNvPr>
            <p:cNvCxnSpPr>
              <a:cxnSpLocks/>
            </p:cNvCxnSpPr>
            <p:nvPr/>
          </p:nvCxnSpPr>
          <p:spPr>
            <a:xfrm>
              <a:off x="4615543" y="3429000"/>
              <a:ext cx="740228" cy="934615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8A6BB6-EE7B-1D66-657B-8FD1F8FFEE06}"/>
                </a:ext>
              </a:extLst>
            </p:cNvPr>
            <p:cNvCxnSpPr>
              <a:cxnSpLocks/>
            </p:cNvCxnSpPr>
            <p:nvPr/>
          </p:nvCxnSpPr>
          <p:spPr>
            <a:xfrm>
              <a:off x="5355771" y="2534616"/>
              <a:ext cx="740228" cy="934615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12B97B1-5BFE-26E5-D5D0-DC70A889AAD1}"/>
              </a:ext>
            </a:extLst>
          </p:cNvPr>
          <p:cNvSpPr txBox="1"/>
          <p:nvPr/>
        </p:nvSpPr>
        <p:spPr>
          <a:xfrm>
            <a:off x="0" y="5934670"/>
            <a:ext cx="72437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Martin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Gagern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www.morenaments.de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/gallery/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exampleDiagrams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/, CC BY-SA 3.0,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/w/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index.php?curid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=7402990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F70F7-FA96-E754-EAB6-435AB437E7B4}"/>
              </a:ext>
            </a:extLst>
          </p:cNvPr>
          <p:cNvSpPr txBox="1"/>
          <p:nvPr/>
        </p:nvSpPr>
        <p:spPr>
          <a:xfrm>
            <a:off x="11152293" y="5969246"/>
            <a:ext cx="8900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effectLst/>
                <a:latin typeface="Avenir Book" panose="02000503020000020003" pitchFamily="2" charset="0"/>
              </a:rPr>
              <a:t>o</a:t>
            </a:r>
            <a:endParaRPr lang="en-US" dirty="0">
              <a:solidFill>
                <a:schemeClr val="accent5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B5B6-A117-05E6-EB23-F0C2488D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Orbifold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023C-E5F3-44D0-9868-5B98641A1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 fontScale="85000" lnSpcReduction="10000"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Avenir Medium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 before </a:t>
            </a: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*</a:t>
            </a:r>
            <a:r>
              <a:rPr lang="en-US" dirty="0">
                <a:latin typeface="Avenir Book" panose="02000503020000020003" pitchFamily="2" charset="0"/>
              </a:rPr>
              <a:t>: rotation of order n around gyration point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venir Medium" panose="02000503020000020003" pitchFamily="2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venir Medium" panose="02000503020000020003" pitchFamily="2" charset="0"/>
              </a:rPr>
              <a:t>*</a:t>
            </a:r>
            <a:r>
              <a:rPr lang="en-US" dirty="0">
                <a:latin typeface="Avenir Book" panose="02000503020000020003" pitchFamily="2" charset="0"/>
              </a:rPr>
              <a:t> : reflection 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accent3"/>
                </a:solidFill>
                <a:latin typeface="Avenir Medium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 after </a:t>
            </a: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*</a:t>
            </a:r>
            <a:r>
              <a:rPr lang="en-US" dirty="0">
                <a:latin typeface="Avenir Book" panose="02000503020000020003" pitchFamily="2" charset="0"/>
              </a:rPr>
              <a:t> : transformation of order 2n which rotates kaleidoscopic point and reflects over a line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venir Medium" panose="02000503020000020003" pitchFamily="2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Avenir Medium" panose="02000503020000020003" pitchFamily="2" charset="0"/>
              </a:rPr>
              <a:t>×</a:t>
            </a:r>
            <a:r>
              <a:rPr lang="en-US" dirty="0">
                <a:latin typeface="Avenir Book" panose="02000503020000020003" pitchFamily="2" charset="0"/>
              </a:rPr>
              <a:t> : glide reflection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venir Medium" panose="02000503020000020003" pitchFamily="2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Avenir Medium" panose="02000503020000020003" pitchFamily="2" charset="0"/>
              </a:rPr>
              <a:t>o</a:t>
            </a:r>
            <a:r>
              <a:rPr lang="en-US" dirty="0">
                <a:latin typeface="Avenir Book" panose="02000503020000020003" pitchFamily="2" charset="0"/>
              </a:rPr>
              <a:t> : only two linearly independent translations.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/>
          </a:p>
        </p:txBody>
      </p:sp>
      <p:sp>
        <p:nvSpPr>
          <p:cNvPr id="9" name="AutoShape 6" descr="{\displaystyle 1,2,3,\dots }">
            <a:extLst>
              <a:ext uri="{FF2B5EF4-FFF2-40B4-BE49-F238E27FC236}">
                <a16:creationId xmlns:a16="http://schemas.microsoft.com/office/drawing/2014/main" id="{45AE7A0E-0748-4ABA-1AA9-4E3AEDC76B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20875" y="-708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7" descr="{\displaystyle \infty }">
            <a:extLst>
              <a:ext uri="{FF2B5EF4-FFF2-40B4-BE49-F238E27FC236}">
                <a16:creationId xmlns:a16="http://schemas.microsoft.com/office/drawing/2014/main" id="{5656D6E7-100C-712E-780C-0A4304D2D7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49475" y="-419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{\displaystyle \times }">
            <a:extLst>
              <a:ext uri="{FF2B5EF4-FFF2-40B4-BE49-F238E27FC236}">
                <a16:creationId xmlns:a16="http://schemas.microsoft.com/office/drawing/2014/main" id="{7645CA93-1BCA-E211-0941-7F5DF51AEC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4775" y="419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 descr="{\displaystyle \times }">
            <a:extLst>
              <a:ext uri="{FF2B5EF4-FFF2-40B4-BE49-F238E27FC236}">
                <a16:creationId xmlns:a16="http://schemas.microsoft.com/office/drawing/2014/main" id="{7529C4F7-9E56-A265-75BE-4D1C70591E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875" y="40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5451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162F-A1E2-AC1C-3262-3469FAD0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“Cost” of each of the symbols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8EC4F-6C68-108D-408F-5576D11E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19700" cy="4351338"/>
          </a:xfrm>
        </p:spPr>
        <p:txBody>
          <a:bodyPr/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Avenir Medium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 before </a:t>
            </a: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*</a:t>
            </a:r>
            <a:r>
              <a:rPr lang="en-US" dirty="0">
                <a:latin typeface="Avenir Book" panose="02000503020000020003" pitchFamily="2" charset="0"/>
              </a:rPr>
              <a:t> = ⁠(</a:t>
            </a:r>
            <a:r>
              <a:rPr lang="en-US" i="1" dirty="0">
                <a:latin typeface="Avenir Book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 − 1)/</a:t>
            </a:r>
            <a:r>
              <a:rPr lang="en-US" i="1" dirty="0">
                <a:latin typeface="Avenir Book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⁠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accent3"/>
                </a:solidFill>
                <a:latin typeface="Avenir Medium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 after </a:t>
            </a:r>
            <a:r>
              <a:rPr lang="en-US" dirty="0">
                <a:solidFill>
                  <a:schemeClr val="accent2"/>
                </a:solidFill>
                <a:latin typeface="Avenir Book" panose="02000503020000020003" pitchFamily="2" charset="0"/>
              </a:rPr>
              <a:t>*</a:t>
            </a:r>
            <a:r>
              <a:rPr lang="en-US" dirty="0">
                <a:latin typeface="Avenir Book" panose="02000503020000020003" pitchFamily="2" charset="0"/>
              </a:rPr>
              <a:t> = (⁠</a:t>
            </a:r>
            <a:r>
              <a:rPr lang="en-US" i="1" dirty="0">
                <a:latin typeface="Avenir Book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 − 1)/2</a:t>
            </a:r>
            <a:r>
              <a:rPr lang="en-US" i="1" dirty="0">
                <a:latin typeface="Avenir Book" panose="02000503020000020003" pitchFamily="2" charset="0"/>
              </a:rPr>
              <a:t>n</a:t>
            </a:r>
            <a:r>
              <a:rPr lang="en-US" dirty="0">
                <a:latin typeface="Avenir Book" panose="02000503020000020003" pitchFamily="2" charset="0"/>
              </a:rPr>
              <a:t>⁠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venir Medium" panose="02000503020000020003" pitchFamily="2" charset="0"/>
              </a:rPr>
              <a:t>*</a:t>
            </a:r>
            <a:r>
              <a:rPr lang="en-US" dirty="0">
                <a:latin typeface="Avenir Book" panose="02000503020000020003" pitchFamily="2" charset="0"/>
              </a:rPr>
              <a:t> or </a:t>
            </a:r>
            <a:r>
              <a:rPr lang="en-US" dirty="0">
                <a:solidFill>
                  <a:schemeClr val="tx2"/>
                </a:solidFill>
                <a:latin typeface="Avenir Medium" panose="02000503020000020003" pitchFamily="2" charset="0"/>
              </a:rPr>
              <a:t>×</a:t>
            </a:r>
            <a:r>
              <a:rPr lang="en-US" dirty="0">
                <a:latin typeface="Avenir Book" panose="02000503020000020003" pitchFamily="2" charset="0"/>
              </a:rPr>
              <a:t> = 1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Avenir Medium" panose="02000503020000020003" pitchFamily="2" charset="0"/>
              </a:rPr>
              <a:t>o</a:t>
            </a:r>
            <a:r>
              <a:rPr lang="en-US" dirty="0">
                <a:latin typeface="Avenir Book" panose="02000503020000020003" pitchFamily="2" charset="0"/>
              </a:rPr>
              <a:t> = 2</a:t>
            </a:r>
          </a:p>
        </p:txBody>
      </p:sp>
    </p:spTree>
    <p:extLst>
      <p:ext uri="{BB962C8B-B14F-4D97-AF65-F5344CB8AC3E}">
        <p14:creationId xmlns:p14="http://schemas.microsoft.com/office/powerpoint/2010/main" val="422383247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C8ED3-CA72-C3C8-D042-6A9F5CEE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1123950"/>
            <a:ext cx="44577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673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5683-535B-F985-A527-2BD42E00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Conway's Magic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EDA54-6AFC-7C04-2521-D71A23C8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Orbifold Euler characteristic is 2 minus “cost of ticket”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Wallpaper groups have characteristic 0 </a:t>
            </a:r>
            <a:r>
              <a:rPr lang="en-US" dirty="0"/>
              <a:t>∴ </a:t>
            </a:r>
            <a:r>
              <a:rPr lang="en-US" dirty="0">
                <a:latin typeface="Avenir Book" panose="02000503020000020003" pitchFamily="2" charset="0"/>
              </a:rPr>
              <a:t>the “cost” must be 2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There are only 17 ways to sum to 2 </a:t>
            </a:r>
            <a:r>
              <a:rPr lang="en-US" dirty="0"/>
              <a:t>∴ </a:t>
            </a:r>
            <a:r>
              <a:rPr lang="en-US" dirty="0">
                <a:latin typeface="Avenir Book" panose="02000503020000020003" pitchFamily="2" charset="0"/>
              </a:rPr>
              <a:t>there are only 17 wallpaper groups</a:t>
            </a:r>
          </a:p>
        </p:txBody>
      </p:sp>
    </p:spTree>
    <p:extLst>
      <p:ext uri="{BB962C8B-B14F-4D97-AF65-F5344CB8AC3E}">
        <p14:creationId xmlns:p14="http://schemas.microsoft.com/office/powerpoint/2010/main" val="158809185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3C5A1-2D22-62EF-CD73-7C3C8F7B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2" y="643466"/>
            <a:ext cx="677333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891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.C. Escher and Tessellations">
            <a:extLst>
              <a:ext uri="{FF2B5EF4-FFF2-40B4-BE49-F238E27FC236}">
                <a16:creationId xmlns:a16="http://schemas.microsoft.com/office/drawing/2014/main" id="{B5EADC6D-56F8-E71A-11BE-63EB7DB1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6469" y="643466"/>
            <a:ext cx="5599062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F1D72-B201-82FB-3505-58EB6C49C7AB}"/>
              </a:ext>
            </a:extLst>
          </p:cNvPr>
          <p:cNvSpPr txBox="1"/>
          <p:nvPr/>
        </p:nvSpPr>
        <p:spPr>
          <a:xfrm>
            <a:off x="9761838" y="6488668"/>
            <a:ext cx="243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MC.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Esher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5178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7C4F-45F8-F12D-90B2-178C4B17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Isometries of the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D75E4-6AA1-7F1A-4CD4-A3D6028A8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2900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latin typeface="Avenir Book" panose="02000503020000020003" pitchFamily="2" charset="0"/>
              </a:rPr>
              <a:t>Translations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venir Book" panose="02000503020000020003" pitchFamily="2" charset="0"/>
              </a:rPr>
              <a:t>Rotations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venir Book" panose="02000503020000020003" pitchFamily="2" charset="0"/>
              </a:rPr>
              <a:t>Reflections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venir Book" panose="02000503020000020003" pitchFamily="2" charset="0"/>
              </a:rPr>
              <a:t>Glide Reflections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0797543-1CF9-9273-BDC8-6388698AE98B}"/>
              </a:ext>
            </a:extLst>
          </p:cNvPr>
          <p:cNvSpPr/>
          <p:nvPr/>
        </p:nvSpPr>
        <p:spPr>
          <a:xfrm flipV="1">
            <a:off x="6489702" y="1825625"/>
            <a:ext cx="1828800" cy="1828800"/>
          </a:xfrm>
          <a:prstGeom prst="parallelogram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D320C5B0-476B-AB88-1BDA-303FF0535FD8}"/>
              </a:ext>
            </a:extLst>
          </p:cNvPr>
          <p:cNvSpPr/>
          <p:nvPr/>
        </p:nvSpPr>
        <p:spPr>
          <a:xfrm>
            <a:off x="6489702" y="3654425"/>
            <a:ext cx="1828800" cy="182880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7A3FBB4C-2DF5-2714-6D28-43595013C79D}"/>
              </a:ext>
            </a:extLst>
          </p:cNvPr>
          <p:cNvSpPr/>
          <p:nvPr/>
        </p:nvSpPr>
        <p:spPr>
          <a:xfrm flipV="1">
            <a:off x="6489702" y="1825625"/>
            <a:ext cx="1828800" cy="1828800"/>
          </a:xfrm>
          <a:prstGeom prst="parallelogram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80D4200-8A07-71E0-5EA5-591FA5552243}"/>
              </a:ext>
            </a:extLst>
          </p:cNvPr>
          <p:cNvSpPr/>
          <p:nvPr/>
        </p:nvSpPr>
        <p:spPr>
          <a:xfrm>
            <a:off x="6489702" y="3654425"/>
            <a:ext cx="1828800" cy="182880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5D0C0C9-D30A-161E-E581-8E29EE426612}"/>
              </a:ext>
            </a:extLst>
          </p:cNvPr>
          <p:cNvSpPr/>
          <p:nvPr/>
        </p:nvSpPr>
        <p:spPr>
          <a:xfrm>
            <a:off x="6489702" y="2740025"/>
            <a:ext cx="1828800" cy="1828800"/>
          </a:xfrm>
          <a:prstGeom prst="parallelogram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CB182229-C5F7-D1FD-137E-6463D15A80D0}"/>
              </a:ext>
            </a:extLst>
          </p:cNvPr>
          <p:cNvSpPr/>
          <p:nvPr/>
        </p:nvSpPr>
        <p:spPr>
          <a:xfrm>
            <a:off x="6489702" y="2740025"/>
            <a:ext cx="1828800" cy="18288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06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22396 -3.7037E-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22565 2.96296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1" animBg="1"/>
      <p:bldP spid="6" grpId="2" animBg="1"/>
      <p:bldP spid="15" grpId="0" animBg="1"/>
      <p:bldP spid="15" grpId="1" animBg="1"/>
      <p:bldP spid="15" grpId="2" animBg="1"/>
      <p:bldP spid="14" grpId="0" animBg="1"/>
      <p:bldP spid="14" grpId="1" animBg="1"/>
      <p:bldP spid="5" grpId="0" animBg="1"/>
      <p:bldP spid="5" grpId="1" animBg="1"/>
      <p:bldP spid="5" grpId="2" animBg="1"/>
      <p:bldP spid="4" grpId="0" animBg="1"/>
      <p:bldP spid="4" grpId="1" animBg="1"/>
      <p:bldP spid="4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C3E7-DE5E-F940-BADF-CAF3F010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ACAD5-1E99-66B6-4EC7-39A1BCDC1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venir Book" panose="02000503020000020003" pitchFamily="2" charset="0"/>
              </a:rPr>
              <a:t>The Orbifold Notation for Surface Groups (Conway)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Geometry and the Imagination in Minneapolis (Conway, Doyle, Gilman, Thurston)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John Baez: This Week's Finds in Mathematical Physics (Week 267)</a:t>
            </a:r>
          </a:p>
          <a:p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4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E6E123-37BB-1533-DE97-0917EB213E0B}"/>
              </a:ext>
            </a:extLst>
          </p:cNvPr>
          <p:cNvSpPr/>
          <p:nvPr/>
        </p:nvSpPr>
        <p:spPr>
          <a:xfrm>
            <a:off x="1524000" y="2063496"/>
            <a:ext cx="9144000" cy="900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Def: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Wallpaper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7981-A93F-F23A-5D1B-BD11BE394DAB}"/>
              </a:ext>
            </a:extLst>
          </p:cNvPr>
          <p:cNvSpPr/>
          <p:nvPr/>
        </p:nvSpPr>
        <p:spPr>
          <a:xfrm>
            <a:off x="1524000" y="2964364"/>
            <a:ext cx="9144000" cy="1830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3C82F-DB70-5B68-22E3-F77DF80BCCEF}"/>
              </a:ext>
            </a:extLst>
          </p:cNvPr>
          <p:cNvSpPr/>
          <p:nvPr/>
        </p:nvSpPr>
        <p:spPr>
          <a:xfrm>
            <a:off x="1621410" y="2964364"/>
            <a:ext cx="9046590" cy="1830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Group of isometries of the Euclidean plane that contains </a:t>
            </a:r>
          </a:p>
          <a:p>
            <a:pPr algn="l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two linearly independent translations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D46E5-7E0B-59CE-9B47-5709E773529D}"/>
              </a:ext>
            </a:extLst>
          </p:cNvPr>
          <p:cNvSpPr/>
          <p:nvPr/>
        </p:nvSpPr>
        <p:spPr>
          <a:xfrm>
            <a:off x="1621410" y="2063496"/>
            <a:ext cx="9046590" cy="900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Def: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Wallpaper Group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1B0803-B37A-CEA4-D5B8-3CB9884D1A10}"/>
              </a:ext>
            </a:extLst>
          </p:cNvPr>
          <p:cNvGrpSpPr/>
          <p:nvPr/>
        </p:nvGrpSpPr>
        <p:grpSpPr>
          <a:xfrm>
            <a:off x="1670269" y="3504811"/>
            <a:ext cx="5072557" cy="416745"/>
            <a:chOff x="2942971" y="3127356"/>
            <a:chExt cx="4594304" cy="416745"/>
          </a:xfrm>
          <a:solidFill>
            <a:srgbClr val="CE6C05">
              <a:alpha val="18039"/>
            </a:srgb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13AE8A-410F-231B-1E6B-4DE59CB1EE15}"/>
                </a:ext>
              </a:extLst>
            </p:cNvPr>
            <p:cNvSpPr/>
            <p:nvPr/>
          </p:nvSpPr>
          <p:spPr>
            <a:xfrm>
              <a:off x="2942972" y="3127356"/>
              <a:ext cx="4594303" cy="3587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2C0AEC-CC9C-BC64-8C29-F4132F2E62EB}"/>
                </a:ext>
              </a:extLst>
            </p:cNvPr>
            <p:cNvSpPr/>
            <p:nvPr/>
          </p:nvSpPr>
          <p:spPr>
            <a:xfrm>
              <a:off x="2942971" y="3185307"/>
              <a:ext cx="4594303" cy="3587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7325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flag with white flower&#10;&#10;Description automatically generated">
            <a:extLst>
              <a:ext uri="{FF2B5EF4-FFF2-40B4-BE49-F238E27FC236}">
                <a16:creationId xmlns:a16="http://schemas.microsoft.com/office/drawing/2014/main" id="{D48D0980-A132-29E2-F746-705D8E632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39211"/>
            <a:ext cx="7772400" cy="51795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C98DF-E150-3D35-A398-0F32DCEE5F8A}"/>
              </a:ext>
            </a:extLst>
          </p:cNvPr>
          <p:cNvSpPr/>
          <p:nvPr/>
        </p:nvSpPr>
        <p:spPr>
          <a:xfrm>
            <a:off x="2209800" y="839211"/>
            <a:ext cx="7772400" cy="5179575"/>
          </a:xfrm>
          <a:prstGeom prst="rect">
            <a:avLst/>
          </a:prstGeom>
          <a:solidFill>
            <a:srgbClr val="EE1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flag with white flower&#10;&#10;Description automatically generated">
            <a:extLst>
              <a:ext uri="{FF2B5EF4-FFF2-40B4-BE49-F238E27FC236}">
                <a16:creationId xmlns:a16="http://schemas.microsoft.com/office/drawing/2014/main" id="{416B7111-DF99-8610-A4F1-56DA9C15B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0" t="20087" r="29271" b="21459"/>
          <a:stretch/>
        </p:blipFill>
        <p:spPr>
          <a:xfrm>
            <a:off x="4673600" y="1879601"/>
            <a:ext cx="3033486" cy="3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759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lag with white flower&#10;&#10;Description automatically generated">
            <a:extLst>
              <a:ext uri="{FF2B5EF4-FFF2-40B4-BE49-F238E27FC236}">
                <a16:creationId xmlns:a16="http://schemas.microsoft.com/office/drawing/2014/main" id="{416B7111-DF99-8610-A4F1-56DA9C15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39212"/>
            <a:ext cx="7772400" cy="51795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8A4829-AE47-C148-D64F-EFB763508823}"/>
              </a:ext>
            </a:extLst>
          </p:cNvPr>
          <p:cNvSpPr/>
          <p:nvPr/>
        </p:nvSpPr>
        <p:spPr>
          <a:xfrm>
            <a:off x="2209800" y="839211"/>
            <a:ext cx="7772400" cy="5179575"/>
          </a:xfrm>
          <a:prstGeom prst="rect">
            <a:avLst/>
          </a:prstGeom>
          <a:solidFill>
            <a:srgbClr val="EE1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ed flag with white flower&#10;&#10;Description automatically generated">
            <a:extLst>
              <a:ext uri="{FF2B5EF4-FFF2-40B4-BE49-F238E27FC236}">
                <a16:creationId xmlns:a16="http://schemas.microsoft.com/office/drawing/2014/main" id="{D48D0980-A132-29E2-F746-705D8E632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99" t="18064" r="28775" b="19891"/>
          <a:stretch/>
        </p:blipFill>
        <p:spPr>
          <a:xfrm rot="4324102">
            <a:off x="4543300" y="1845421"/>
            <a:ext cx="3219916" cy="32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2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A4932C-117C-A16D-B4A1-04360DC5907C}"/>
              </a:ext>
            </a:extLst>
          </p:cNvPr>
          <p:cNvGrpSpPr/>
          <p:nvPr/>
        </p:nvGrpSpPr>
        <p:grpSpPr>
          <a:xfrm>
            <a:off x="-4351093" y="1559346"/>
            <a:ext cx="23162540" cy="3739308"/>
            <a:chOff x="-5301734" y="1733267"/>
            <a:chExt cx="23162540" cy="3739308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85BC91B-9DB2-06C3-A49D-661CCCB30A1B}"/>
                </a:ext>
              </a:extLst>
            </p:cNvPr>
            <p:cNvSpPr/>
            <p:nvPr/>
          </p:nvSpPr>
          <p:spPr>
            <a:xfrm rot="5400000">
              <a:off x="4409882" y="-503492"/>
              <a:ext cx="3739308" cy="8212825"/>
            </a:xfrm>
            <a:custGeom>
              <a:avLst/>
              <a:gdLst>
                <a:gd name="connsiteX0" fmla="*/ 1832211 w 4578823"/>
                <a:gd name="connsiteY0" fmla="*/ 3655895 h 10056693"/>
                <a:gd name="connsiteX1" fmla="*/ 1832211 w 4578823"/>
                <a:gd name="connsiteY1" fmla="*/ 2741496 h 10056693"/>
                <a:gd name="connsiteX2" fmla="*/ 3664424 w 4578823"/>
                <a:gd name="connsiteY2" fmla="*/ 2741496 h 10056693"/>
                <a:gd name="connsiteX3" fmla="*/ 3664424 w 4578823"/>
                <a:gd name="connsiteY3" fmla="*/ 0 h 10056693"/>
                <a:gd name="connsiteX4" fmla="*/ 4578823 w 4578823"/>
                <a:gd name="connsiteY4" fmla="*/ 0 h 10056693"/>
                <a:gd name="connsiteX5" fmla="*/ 4578823 w 4578823"/>
                <a:gd name="connsiteY5" fmla="*/ 3654189 h 10056693"/>
                <a:gd name="connsiteX6" fmla="*/ 4575413 w 4578823"/>
                <a:gd name="connsiteY6" fmla="*/ 3654189 h 10056693"/>
                <a:gd name="connsiteX7" fmla="*/ 4575413 w 4578823"/>
                <a:gd name="connsiteY7" fmla="*/ 3655895 h 10056693"/>
                <a:gd name="connsiteX8" fmla="*/ 0 w 4578823"/>
                <a:gd name="connsiteY8" fmla="*/ 5484694 h 10056693"/>
                <a:gd name="connsiteX9" fmla="*/ 0 w 4578823"/>
                <a:gd name="connsiteY9" fmla="*/ 1827095 h 10056693"/>
                <a:gd name="connsiteX10" fmla="*/ 6824 w 4578823"/>
                <a:gd name="connsiteY10" fmla="*/ 1827095 h 10056693"/>
                <a:gd name="connsiteX11" fmla="*/ 6824 w 4578823"/>
                <a:gd name="connsiteY11" fmla="*/ 1827094 h 10056693"/>
                <a:gd name="connsiteX12" fmla="*/ 2750024 w 4578823"/>
                <a:gd name="connsiteY12" fmla="*/ 1827094 h 10056693"/>
                <a:gd name="connsiteX13" fmla="*/ 2750024 w 4578823"/>
                <a:gd name="connsiteY13" fmla="*/ 2741493 h 10056693"/>
                <a:gd name="connsiteX14" fmla="*/ 914399 w 4578823"/>
                <a:gd name="connsiteY14" fmla="*/ 2741493 h 10056693"/>
                <a:gd name="connsiteX15" fmla="*/ 914399 w 4578823"/>
                <a:gd name="connsiteY15" fmla="*/ 4570296 h 10056693"/>
                <a:gd name="connsiteX16" fmla="*/ 4575412 w 4578823"/>
                <a:gd name="connsiteY16" fmla="*/ 4570296 h 10056693"/>
                <a:gd name="connsiteX17" fmla="*/ 4575412 w 4578823"/>
                <a:gd name="connsiteY17" fmla="*/ 4572001 h 10056693"/>
                <a:gd name="connsiteX18" fmla="*/ 4578823 w 4578823"/>
                <a:gd name="connsiteY18" fmla="*/ 4572001 h 10056693"/>
                <a:gd name="connsiteX19" fmla="*/ 4578823 w 4578823"/>
                <a:gd name="connsiteY19" fmla="*/ 8226188 h 10056693"/>
                <a:gd name="connsiteX20" fmla="*/ 4575412 w 4578823"/>
                <a:gd name="connsiteY20" fmla="*/ 8226188 h 10056693"/>
                <a:gd name="connsiteX21" fmla="*/ 4575412 w 4578823"/>
                <a:gd name="connsiteY21" fmla="*/ 8227893 h 10056693"/>
                <a:gd name="connsiteX22" fmla="*/ 1832211 w 4578823"/>
                <a:gd name="connsiteY22" fmla="*/ 8227893 h 10056693"/>
                <a:gd name="connsiteX23" fmla="*/ 1832211 w 4578823"/>
                <a:gd name="connsiteY23" fmla="*/ 7313496 h 10056693"/>
                <a:gd name="connsiteX24" fmla="*/ 3664424 w 4578823"/>
                <a:gd name="connsiteY24" fmla="*/ 7313496 h 10056693"/>
                <a:gd name="connsiteX25" fmla="*/ 3664424 w 4578823"/>
                <a:gd name="connsiteY25" fmla="*/ 5484695 h 10056693"/>
                <a:gd name="connsiteX26" fmla="*/ 368490 w 4578823"/>
                <a:gd name="connsiteY26" fmla="*/ 5484695 h 10056693"/>
                <a:gd name="connsiteX27" fmla="*/ 368490 w 4578823"/>
                <a:gd name="connsiteY27" fmla="*/ 5484694 h 10056693"/>
                <a:gd name="connsiteX28" fmla="*/ 0 w 4578823"/>
                <a:gd name="connsiteY28" fmla="*/ 10056693 h 10056693"/>
                <a:gd name="connsiteX29" fmla="*/ 0 w 4578823"/>
                <a:gd name="connsiteY29" fmla="*/ 6399094 h 10056693"/>
                <a:gd name="connsiteX30" fmla="*/ 6824 w 4578823"/>
                <a:gd name="connsiteY30" fmla="*/ 6399094 h 10056693"/>
                <a:gd name="connsiteX31" fmla="*/ 6824 w 4578823"/>
                <a:gd name="connsiteY31" fmla="*/ 6399094 h 10056693"/>
                <a:gd name="connsiteX32" fmla="*/ 2750024 w 4578823"/>
                <a:gd name="connsiteY32" fmla="*/ 6399094 h 10056693"/>
                <a:gd name="connsiteX33" fmla="*/ 2750024 w 4578823"/>
                <a:gd name="connsiteY33" fmla="*/ 7313493 h 10056693"/>
                <a:gd name="connsiteX34" fmla="*/ 914399 w 4578823"/>
                <a:gd name="connsiteY34" fmla="*/ 7313493 h 10056693"/>
                <a:gd name="connsiteX35" fmla="*/ 914399 w 4578823"/>
                <a:gd name="connsiteY35" fmla="*/ 9142294 h 10056693"/>
                <a:gd name="connsiteX36" fmla="*/ 4575412 w 4578823"/>
                <a:gd name="connsiteY36" fmla="*/ 9142294 h 10056693"/>
                <a:gd name="connsiteX37" fmla="*/ 4575412 w 4578823"/>
                <a:gd name="connsiteY37" fmla="*/ 10056693 h 10056693"/>
                <a:gd name="connsiteX38" fmla="*/ 245660 w 4578823"/>
                <a:gd name="connsiteY38" fmla="*/ 10056693 h 10056693"/>
                <a:gd name="connsiteX39" fmla="*/ 245660 w 4578823"/>
                <a:gd name="connsiteY39" fmla="*/ 10056693 h 1005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8823" h="10056693">
                  <a:moveTo>
                    <a:pt x="1832211" y="3655895"/>
                  </a:moveTo>
                  <a:lnTo>
                    <a:pt x="1832211" y="2741496"/>
                  </a:lnTo>
                  <a:lnTo>
                    <a:pt x="3664424" y="2741496"/>
                  </a:lnTo>
                  <a:lnTo>
                    <a:pt x="3664424" y="0"/>
                  </a:lnTo>
                  <a:lnTo>
                    <a:pt x="4578823" y="0"/>
                  </a:lnTo>
                  <a:lnTo>
                    <a:pt x="4578823" y="3654189"/>
                  </a:lnTo>
                  <a:lnTo>
                    <a:pt x="4575413" y="3654189"/>
                  </a:lnTo>
                  <a:lnTo>
                    <a:pt x="4575413" y="3655895"/>
                  </a:lnTo>
                  <a:close/>
                  <a:moveTo>
                    <a:pt x="0" y="5484694"/>
                  </a:moveTo>
                  <a:lnTo>
                    <a:pt x="0" y="1827095"/>
                  </a:lnTo>
                  <a:lnTo>
                    <a:pt x="6824" y="1827095"/>
                  </a:lnTo>
                  <a:lnTo>
                    <a:pt x="6824" y="1827094"/>
                  </a:lnTo>
                  <a:lnTo>
                    <a:pt x="2750024" y="1827094"/>
                  </a:lnTo>
                  <a:lnTo>
                    <a:pt x="2750024" y="2741493"/>
                  </a:lnTo>
                  <a:lnTo>
                    <a:pt x="914399" y="2741493"/>
                  </a:lnTo>
                  <a:lnTo>
                    <a:pt x="914399" y="4570296"/>
                  </a:lnTo>
                  <a:lnTo>
                    <a:pt x="4575412" y="4570296"/>
                  </a:lnTo>
                  <a:lnTo>
                    <a:pt x="4575412" y="4572001"/>
                  </a:lnTo>
                  <a:lnTo>
                    <a:pt x="4578823" y="4572001"/>
                  </a:lnTo>
                  <a:lnTo>
                    <a:pt x="4578823" y="8226188"/>
                  </a:lnTo>
                  <a:lnTo>
                    <a:pt x="4575412" y="8226188"/>
                  </a:lnTo>
                  <a:lnTo>
                    <a:pt x="4575412" y="8227893"/>
                  </a:lnTo>
                  <a:lnTo>
                    <a:pt x="1832211" y="8227893"/>
                  </a:lnTo>
                  <a:lnTo>
                    <a:pt x="1832211" y="7313496"/>
                  </a:lnTo>
                  <a:lnTo>
                    <a:pt x="3664424" y="7313496"/>
                  </a:lnTo>
                  <a:lnTo>
                    <a:pt x="3664424" y="5484695"/>
                  </a:lnTo>
                  <a:lnTo>
                    <a:pt x="368490" y="5484695"/>
                  </a:lnTo>
                  <a:lnTo>
                    <a:pt x="368490" y="5484694"/>
                  </a:lnTo>
                  <a:close/>
                  <a:moveTo>
                    <a:pt x="0" y="10056693"/>
                  </a:moveTo>
                  <a:lnTo>
                    <a:pt x="0" y="6399094"/>
                  </a:lnTo>
                  <a:lnTo>
                    <a:pt x="6824" y="6399094"/>
                  </a:lnTo>
                  <a:lnTo>
                    <a:pt x="6824" y="6399094"/>
                  </a:lnTo>
                  <a:lnTo>
                    <a:pt x="2750024" y="6399094"/>
                  </a:lnTo>
                  <a:lnTo>
                    <a:pt x="2750024" y="7313493"/>
                  </a:lnTo>
                  <a:lnTo>
                    <a:pt x="914399" y="7313493"/>
                  </a:lnTo>
                  <a:lnTo>
                    <a:pt x="914399" y="9142294"/>
                  </a:lnTo>
                  <a:lnTo>
                    <a:pt x="4575412" y="9142294"/>
                  </a:lnTo>
                  <a:lnTo>
                    <a:pt x="4575412" y="10056693"/>
                  </a:lnTo>
                  <a:lnTo>
                    <a:pt x="245660" y="10056693"/>
                  </a:lnTo>
                  <a:lnTo>
                    <a:pt x="245660" y="100566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FE1E259-939A-A4E4-7BDC-8ADCAC819498}"/>
                </a:ext>
              </a:extLst>
            </p:cNvPr>
            <p:cNvSpPr/>
            <p:nvPr/>
          </p:nvSpPr>
          <p:spPr>
            <a:xfrm rot="5400000">
              <a:off x="-3064975" y="-503492"/>
              <a:ext cx="3739308" cy="8212825"/>
            </a:xfrm>
            <a:custGeom>
              <a:avLst/>
              <a:gdLst>
                <a:gd name="connsiteX0" fmla="*/ 1832211 w 4578823"/>
                <a:gd name="connsiteY0" fmla="*/ 3655895 h 10056693"/>
                <a:gd name="connsiteX1" fmla="*/ 1832211 w 4578823"/>
                <a:gd name="connsiteY1" fmla="*/ 2741496 h 10056693"/>
                <a:gd name="connsiteX2" fmla="*/ 3664424 w 4578823"/>
                <a:gd name="connsiteY2" fmla="*/ 2741496 h 10056693"/>
                <a:gd name="connsiteX3" fmla="*/ 3664424 w 4578823"/>
                <a:gd name="connsiteY3" fmla="*/ 0 h 10056693"/>
                <a:gd name="connsiteX4" fmla="*/ 4578823 w 4578823"/>
                <a:gd name="connsiteY4" fmla="*/ 0 h 10056693"/>
                <a:gd name="connsiteX5" fmla="*/ 4578823 w 4578823"/>
                <a:gd name="connsiteY5" fmla="*/ 3654189 h 10056693"/>
                <a:gd name="connsiteX6" fmla="*/ 4575413 w 4578823"/>
                <a:gd name="connsiteY6" fmla="*/ 3654189 h 10056693"/>
                <a:gd name="connsiteX7" fmla="*/ 4575413 w 4578823"/>
                <a:gd name="connsiteY7" fmla="*/ 3655895 h 10056693"/>
                <a:gd name="connsiteX8" fmla="*/ 0 w 4578823"/>
                <a:gd name="connsiteY8" fmla="*/ 5484694 h 10056693"/>
                <a:gd name="connsiteX9" fmla="*/ 0 w 4578823"/>
                <a:gd name="connsiteY9" fmla="*/ 1827095 h 10056693"/>
                <a:gd name="connsiteX10" fmla="*/ 6824 w 4578823"/>
                <a:gd name="connsiteY10" fmla="*/ 1827095 h 10056693"/>
                <a:gd name="connsiteX11" fmla="*/ 6824 w 4578823"/>
                <a:gd name="connsiteY11" fmla="*/ 1827094 h 10056693"/>
                <a:gd name="connsiteX12" fmla="*/ 2750024 w 4578823"/>
                <a:gd name="connsiteY12" fmla="*/ 1827094 h 10056693"/>
                <a:gd name="connsiteX13" fmla="*/ 2750024 w 4578823"/>
                <a:gd name="connsiteY13" fmla="*/ 2741493 h 10056693"/>
                <a:gd name="connsiteX14" fmla="*/ 914399 w 4578823"/>
                <a:gd name="connsiteY14" fmla="*/ 2741493 h 10056693"/>
                <a:gd name="connsiteX15" fmla="*/ 914399 w 4578823"/>
                <a:gd name="connsiteY15" fmla="*/ 4570296 h 10056693"/>
                <a:gd name="connsiteX16" fmla="*/ 4575412 w 4578823"/>
                <a:gd name="connsiteY16" fmla="*/ 4570296 h 10056693"/>
                <a:gd name="connsiteX17" fmla="*/ 4575412 w 4578823"/>
                <a:gd name="connsiteY17" fmla="*/ 4572001 h 10056693"/>
                <a:gd name="connsiteX18" fmla="*/ 4578823 w 4578823"/>
                <a:gd name="connsiteY18" fmla="*/ 4572001 h 10056693"/>
                <a:gd name="connsiteX19" fmla="*/ 4578823 w 4578823"/>
                <a:gd name="connsiteY19" fmla="*/ 8226188 h 10056693"/>
                <a:gd name="connsiteX20" fmla="*/ 4575412 w 4578823"/>
                <a:gd name="connsiteY20" fmla="*/ 8226188 h 10056693"/>
                <a:gd name="connsiteX21" fmla="*/ 4575412 w 4578823"/>
                <a:gd name="connsiteY21" fmla="*/ 8227893 h 10056693"/>
                <a:gd name="connsiteX22" fmla="*/ 1832211 w 4578823"/>
                <a:gd name="connsiteY22" fmla="*/ 8227893 h 10056693"/>
                <a:gd name="connsiteX23" fmla="*/ 1832211 w 4578823"/>
                <a:gd name="connsiteY23" fmla="*/ 7313496 h 10056693"/>
                <a:gd name="connsiteX24" fmla="*/ 3664424 w 4578823"/>
                <a:gd name="connsiteY24" fmla="*/ 7313496 h 10056693"/>
                <a:gd name="connsiteX25" fmla="*/ 3664424 w 4578823"/>
                <a:gd name="connsiteY25" fmla="*/ 5484695 h 10056693"/>
                <a:gd name="connsiteX26" fmla="*/ 368490 w 4578823"/>
                <a:gd name="connsiteY26" fmla="*/ 5484695 h 10056693"/>
                <a:gd name="connsiteX27" fmla="*/ 368490 w 4578823"/>
                <a:gd name="connsiteY27" fmla="*/ 5484694 h 10056693"/>
                <a:gd name="connsiteX28" fmla="*/ 0 w 4578823"/>
                <a:gd name="connsiteY28" fmla="*/ 10056693 h 10056693"/>
                <a:gd name="connsiteX29" fmla="*/ 0 w 4578823"/>
                <a:gd name="connsiteY29" fmla="*/ 6399094 h 10056693"/>
                <a:gd name="connsiteX30" fmla="*/ 6824 w 4578823"/>
                <a:gd name="connsiteY30" fmla="*/ 6399094 h 10056693"/>
                <a:gd name="connsiteX31" fmla="*/ 6824 w 4578823"/>
                <a:gd name="connsiteY31" fmla="*/ 6399094 h 10056693"/>
                <a:gd name="connsiteX32" fmla="*/ 2750024 w 4578823"/>
                <a:gd name="connsiteY32" fmla="*/ 6399094 h 10056693"/>
                <a:gd name="connsiteX33" fmla="*/ 2750024 w 4578823"/>
                <a:gd name="connsiteY33" fmla="*/ 7313493 h 10056693"/>
                <a:gd name="connsiteX34" fmla="*/ 914399 w 4578823"/>
                <a:gd name="connsiteY34" fmla="*/ 7313493 h 10056693"/>
                <a:gd name="connsiteX35" fmla="*/ 914399 w 4578823"/>
                <a:gd name="connsiteY35" fmla="*/ 9142294 h 10056693"/>
                <a:gd name="connsiteX36" fmla="*/ 4575412 w 4578823"/>
                <a:gd name="connsiteY36" fmla="*/ 9142294 h 10056693"/>
                <a:gd name="connsiteX37" fmla="*/ 4575412 w 4578823"/>
                <a:gd name="connsiteY37" fmla="*/ 10056693 h 10056693"/>
                <a:gd name="connsiteX38" fmla="*/ 245660 w 4578823"/>
                <a:gd name="connsiteY38" fmla="*/ 10056693 h 10056693"/>
                <a:gd name="connsiteX39" fmla="*/ 245660 w 4578823"/>
                <a:gd name="connsiteY39" fmla="*/ 10056693 h 1005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8823" h="10056693">
                  <a:moveTo>
                    <a:pt x="1832211" y="3655895"/>
                  </a:moveTo>
                  <a:lnTo>
                    <a:pt x="1832211" y="2741496"/>
                  </a:lnTo>
                  <a:lnTo>
                    <a:pt x="3664424" y="2741496"/>
                  </a:lnTo>
                  <a:lnTo>
                    <a:pt x="3664424" y="0"/>
                  </a:lnTo>
                  <a:lnTo>
                    <a:pt x="4578823" y="0"/>
                  </a:lnTo>
                  <a:lnTo>
                    <a:pt x="4578823" y="3654189"/>
                  </a:lnTo>
                  <a:lnTo>
                    <a:pt x="4575413" y="3654189"/>
                  </a:lnTo>
                  <a:lnTo>
                    <a:pt x="4575413" y="3655895"/>
                  </a:lnTo>
                  <a:close/>
                  <a:moveTo>
                    <a:pt x="0" y="5484694"/>
                  </a:moveTo>
                  <a:lnTo>
                    <a:pt x="0" y="1827095"/>
                  </a:lnTo>
                  <a:lnTo>
                    <a:pt x="6824" y="1827095"/>
                  </a:lnTo>
                  <a:lnTo>
                    <a:pt x="6824" y="1827094"/>
                  </a:lnTo>
                  <a:lnTo>
                    <a:pt x="2750024" y="1827094"/>
                  </a:lnTo>
                  <a:lnTo>
                    <a:pt x="2750024" y="2741493"/>
                  </a:lnTo>
                  <a:lnTo>
                    <a:pt x="914399" y="2741493"/>
                  </a:lnTo>
                  <a:lnTo>
                    <a:pt x="914399" y="4570296"/>
                  </a:lnTo>
                  <a:lnTo>
                    <a:pt x="4575412" y="4570296"/>
                  </a:lnTo>
                  <a:lnTo>
                    <a:pt x="4575412" y="4572001"/>
                  </a:lnTo>
                  <a:lnTo>
                    <a:pt x="4578823" y="4572001"/>
                  </a:lnTo>
                  <a:lnTo>
                    <a:pt x="4578823" y="8226188"/>
                  </a:lnTo>
                  <a:lnTo>
                    <a:pt x="4575412" y="8226188"/>
                  </a:lnTo>
                  <a:lnTo>
                    <a:pt x="4575412" y="8227893"/>
                  </a:lnTo>
                  <a:lnTo>
                    <a:pt x="1832211" y="8227893"/>
                  </a:lnTo>
                  <a:lnTo>
                    <a:pt x="1832211" y="7313496"/>
                  </a:lnTo>
                  <a:lnTo>
                    <a:pt x="3664424" y="7313496"/>
                  </a:lnTo>
                  <a:lnTo>
                    <a:pt x="3664424" y="5484695"/>
                  </a:lnTo>
                  <a:lnTo>
                    <a:pt x="368490" y="5484695"/>
                  </a:lnTo>
                  <a:lnTo>
                    <a:pt x="368490" y="5484694"/>
                  </a:lnTo>
                  <a:close/>
                  <a:moveTo>
                    <a:pt x="0" y="10056693"/>
                  </a:moveTo>
                  <a:lnTo>
                    <a:pt x="0" y="6399094"/>
                  </a:lnTo>
                  <a:lnTo>
                    <a:pt x="6824" y="6399094"/>
                  </a:lnTo>
                  <a:lnTo>
                    <a:pt x="6824" y="6399094"/>
                  </a:lnTo>
                  <a:lnTo>
                    <a:pt x="2750024" y="6399094"/>
                  </a:lnTo>
                  <a:lnTo>
                    <a:pt x="2750024" y="7313493"/>
                  </a:lnTo>
                  <a:lnTo>
                    <a:pt x="914399" y="7313493"/>
                  </a:lnTo>
                  <a:lnTo>
                    <a:pt x="914399" y="9142294"/>
                  </a:lnTo>
                  <a:lnTo>
                    <a:pt x="4575412" y="9142294"/>
                  </a:lnTo>
                  <a:lnTo>
                    <a:pt x="4575412" y="10056693"/>
                  </a:lnTo>
                  <a:lnTo>
                    <a:pt x="245660" y="10056693"/>
                  </a:lnTo>
                  <a:lnTo>
                    <a:pt x="245660" y="100566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F321A33-5B3A-076D-F74D-98E9C2EDDF1B}"/>
                </a:ext>
              </a:extLst>
            </p:cNvPr>
            <p:cNvSpPr/>
            <p:nvPr/>
          </p:nvSpPr>
          <p:spPr>
            <a:xfrm rot="5400000">
              <a:off x="11884740" y="-503492"/>
              <a:ext cx="3739308" cy="8212825"/>
            </a:xfrm>
            <a:custGeom>
              <a:avLst/>
              <a:gdLst>
                <a:gd name="connsiteX0" fmla="*/ 1832211 w 4578823"/>
                <a:gd name="connsiteY0" fmla="*/ 3655895 h 10056693"/>
                <a:gd name="connsiteX1" fmla="*/ 1832211 w 4578823"/>
                <a:gd name="connsiteY1" fmla="*/ 2741496 h 10056693"/>
                <a:gd name="connsiteX2" fmla="*/ 3664424 w 4578823"/>
                <a:gd name="connsiteY2" fmla="*/ 2741496 h 10056693"/>
                <a:gd name="connsiteX3" fmla="*/ 3664424 w 4578823"/>
                <a:gd name="connsiteY3" fmla="*/ 0 h 10056693"/>
                <a:gd name="connsiteX4" fmla="*/ 4578823 w 4578823"/>
                <a:gd name="connsiteY4" fmla="*/ 0 h 10056693"/>
                <a:gd name="connsiteX5" fmla="*/ 4578823 w 4578823"/>
                <a:gd name="connsiteY5" fmla="*/ 3654189 h 10056693"/>
                <a:gd name="connsiteX6" fmla="*/ 4575413 w 4578823"/>
                <a:gd name="connsiteY6" fmla="*/ 3654189 h 10056693"/>
                <a:gd name="connsiteX7" fmla="*/ 4575413 w 4578823"/>
                <a:gd name="connsiteY7" fmla="*/ 3655895 h 10056693"/>
                <a:gd name="connsiteX8" fmla="*/ 0 w 4578823"/>
                <a:gd name="connsiteY8" fmla="*/ 5484694 h 10056693"/>
                <a:gd name="connsiteX9" fmla="*/ 0 w 4578823"/>
                <a:gd name="connsiteY9" fmla="*/ 1827095 h 10056693"/>
                <a:gd name="connsiteX10" fmla="*/ 6824 w 4578823"/>
                <a:gd name="connsiteY10" fmla="*/ 1827095 h 10056693"/>
                <a:gd name="connsiteX11" fmla="*/ 6824 w 4578823"/>
                <a:gd name="connsiteY11" fmla="*/ 1827094 h 10056693"/>
                <a:gd name="connsiteX12" fmla="*/ 2750024 w 4578823"/>
                <a:gd name="connsiteY12" fmla="*/ 1827094 h 10056693"/>
                <a:gd name="connsiteX13" fmla="*/ 2750024 w 4578823"/>
                <a:gd name="connsiteY13" fmla="*/ 2741493 h 10056693"/>
                <a:gd name="connsiteX14" fmla="*/ 914399 w 4578823"/>
                <a:gd name="connsiteY14" fmla="*/ 2741493 h 10056693"/>
                <a:gd name="connsiteX15" fmla="*/ 914399 w 4578823"/>
                <a:gd name="connsiteY15" fmla="*/ 4570296 h 10056693"/>
                <a:gd name="connsiteX16" fmla="*/ 4575412 w 4578823"/>
                <a:gd name="connsiteY16" fmla="*/ 4570296 h 10056693"/>
                <a:gd name="connsiteX17" fmla="*/ 4575412 w 4578823"/>
                <a:gd name="connsiteY17" fmla="*/ 4572001 h 10056693"/>
                <a:gd name="connsiteX18" fmla="*/ 4578823 w 4578823"/>
                <a:gd name="connsiteY18" fmla="*/ 4572001 h 10056693"/>
                <a:gd name="connsiteX19" fmla="*/ 4578823 w 4578823"/>
                <a:gd name="connsiteY19" fmla="*/ 8226188 h 10056693"/>
                <a:gd name="connsiteX20" fmla="*/ 4575412 w 4578823"/>
                <a:gd name="connsiteY20" fmla="*/ 8226188 h 10056693"/>
                <a:gd name="connsiteX21" fmla="*/ 4575412 w 4578823"/>
                <a:gd name="connsiteY21" fmla="*/ 8227893 h 10056693"/>
                <a:gd name="connsiteX22" fmla="*/ 1832211 w 4578823"/>
                <a:gd name="connsiteY22" fmla="*/ 8227893 h 10056693"/>
                <a:gd name="connsiteX23" fmla="*/ 1832211 w 4578823"/>
                <a:gd name="connsiteY23" fmla="*/ 7313496 h 10056693"/>
                <a:gd name="connsiteX24" fmla="*/ 3664424 w 4578823"/>
                <a:gd name="connsiteY24" fmla="*/ 7313496 h 10056693"/>
                <a:gd name="connsiteX25" fmla="*/ 3664424 w 4578823"/>
                <a:gd name="connsiteY25" fmla="*/ 5484695 h 10056693"/>
                <a:gd name="connsiteX26" fmla="*/ 368490 w 4578823"/>
                <a:gd name="connsiteY26" fmla="*/ 5484695 h 10056693"/>
                <a:gd name="connsiteX27" fmla="*/ 368490 w 4578823"/>
                <a:gd name="connsiteY27" fmla="*/ 5484694 h 10056693"/>
                <a:gd name="connsiteX28" fmla="*/ 0 w 4578823"/>
                <a:gd name="connsiteY28" fmla="*/ 10056693 h 10056693"/>
                <a:gd name="connsiteX29" fmla="*/ 0 w 4578823"/>
                <a:gd name="connsiteY29" fmla="*/ 6399094 h 10056693"/>
                <a:gd name="connsiteX30" fmla="*/ 6824 w 4578823"/>
                <a:gd name="connsiteY30" fmla="*/ 6399094 h 10056693"/>
                <a:gd name="connsiteX31" fmla="*/ 6824 w 4578823"/>
                <a:gd name="connsiteY31" fmla="*/ 6399094 h 10056693"/>
                <a:gd name="connsiteX32" fmla="*/ 2750024 w 4578823"/>
                <a:gd name="connsiteY32" fmla="*/ 6399094 h 10056693"/>
                <a:gd name="connsiteX33" fmla="*/ 2750024 w 4578823"/>
                <a:gd name="connsiteY33" fmla="*/ 7313493 h 10056693"/>
                <a:gd name="connsiteX34" fmla="*/ 914399 w 4578823"/>
                <a:gd name="connsiteY34" fmla="*/ 7313493 h 10056693"/>
                <a:gd name="connsiteX35" fmla="*/ 914399 w 4578823"/>
                <a:gd name="connsiteY35" fmla="*/ 9142294 h 10056693"/>
                <a:gd name="connsiteX36" fmla="*/ 4575412 w 4578823"/>
                <a:gd name="connsiteY36" fmla="*/ 9142294 h 10056693"/>
                <a:gd name="connsiteX37" fmla="*/ 4575412 w 4578823"/>
                <a:gd name="connsiteY37" fmla="*/ 10056693 h 10056693"/>
                <a:gd name="connsiteX38" fmla="*/ 245660 w 4578823"/>
                <a:gd name="connsiteY38" fmla="*/ 10056693 h 10056693"/>
                <a:gd name="connsiteX39" fmla="*/ 245660 w 4578823"/>
                <a:gd name="connsiteY39" fmla="*/ 10056693 h 1005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8823" h="10056693">
                  <a:moveTo>
                    <a:pt x="1832211" y="3655895"/>
                  </a:moveTo>
                  <a:lnTo>
                    <a:pt x="1832211" y="2741496"/>
                  </a:lnTo>
                  <a:lnTo>
                    <a:pt x="3664424" y="2741496"/>
                  </a:lnTo>
                  <a:lnTo>
                    <a:pt x="3664424" y="0"/>
                  </a:lnTo>
                  <a:lnTo>
                    <a:pt x="4578823" y="0"/>
                  </a:lnTo>
                  <a:lnTo>
                    <a:pt x="4578823" y="3654189"/>
                  </a:lnTo>
                  <a:lnTo>
                    <a:pt x="4575413" y="3654189"/>
                  </a:lnTo>
                  <a:lnTo>
                    <a:pt x="4575413" y="3655895"/>
                  </a:lnTo>
                  <a:close/>
                  <a:moveTo>
                    <a:pt x="0" y="5484694"/>
                  </a:moveTo>
                  <a:lnTo>
                    <a:pt x="0" y="1827095"/>
                  </a:lnTo>
                  <a:lnTo>
                    <a:pt x="6824" y="1827095"/>
                  </a:lnTo>
                  <a:lnTo>
                    <a:pt x="6824" y="1827094"/>
                  </a:lnTo>
                  <a:lnTo>
                    <a:pt x="2750024" y="1827094"/>
                  </a:lnTo>
                  <a:lnTo>
                    <a:pt x="2750024" y="2741493"/>
                  </a:lnTo>
                  <a:lnTo>
                    <a:pt x="914399" y="2741493"/>
                  </a:lnTo>
                  <a:lnTo>
                    <a:pt x="914399" y="4570296"/>
                  </a:lnTo>
                  <a:lnTo>
                    <a:pt x="4575412" y="4570296"/>
                  </a:lnTo>
                  <a:lnTo>
                    <a:pt x="4575412" y="4572001"/>
                  </a:lnTo>
                  <a:lnTo>
                    <a:pt x="4578823" y="4572001"/>
                  </a:lnTo>
                  <a:lnTo>
                    <a:pt x="4578823" y="8226188"/>
                  </a:lnTo>
                  <a:lnTo>
                    <a:pt x="4575412" y="8226188"/>
                  </a:lnTo>
                  <a:lnTo>
                    <a:pt x="4575412" y="8227893"/>
                  </a:lnTo>
                  <a:lnTo>
                    <a:pt x="1832211" y="8227893"/>
                  </a:lnTo>
                  <a:lnTo>
                    <a:pt x="1832211" y="7313496"/>
                  </a:lnTo>
                  <a:lnTo>
                    <a:pt x="3664424" y="7313496"/>
                  </a:lnTo>
                  <a:lnTo>
                    <a:pt x="3664424" y="5484695"/>
                  </a:lnTo>
                  <a:lnTo>
                    <a:pt x="368490" y="5484695"/>
                  </a:lnTo>
                  <a:lnTo>
                    <a:pt x="368490" y="5484694"/>
                  </a:lnTo>
                  <a:close/>
                  <a:moveTo>
                    <a:pt x="0" y="10056693"/>
                  </a:moveTo>
                  <a:lnTo>
                    <a:pt x="0" y="6399094"/>
                  </a:lnTo>
                  <a:lnTo>
                    <a:pt x="6824" y="6399094"/>
                  </a:lnTo>
                  <a:lnTo>
                    <a:pt x="6824" y="6399094"/>
                  </a:lnTo>
                  <a:lnTo>
                    <a:pt x="2750024" y="6399094"/>
                  </a:lnTo>
                  <a:lnTo>
                    <a:pt x="2750024" y="7313493"/>
                  </a:lnTo>
                  <a:lnTo>
                    <a:pt x="914399" y="7313493"/>
                  </a:lnTo>
                  <a:lnTo>
                    <a:pt x="914399" y="9142294"/>
                  </a:lnTo>
                  <a:lnTo>
                    <a:pt x="4575412" y="9142294"/>
                  </a:lnTo>
                  <a:lnTo>
                    <a:pt x="4575412" y="10056693"/>
                  </a:lnTo>
                  <a:lnTo>
                    <a:pt x="245660" y="10056693"/>
                  </a:lnTo>
                  <a:lnTo>
                    <a:pt x="245660" y="100566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24D5554-75F8-89BC-9A34-4293192813A9}"/>
              </a:ext>
            </a:extLst>
          </p:cNvPr>
          <p:cNvCxnSpPr>
            <a:cxnSpLocks/>
          </p:cNvCxnSpPr>
          <p:nvPr/>
        </p:nvCxnSpPr>
        <p:spPr>
          <a:xfrm>
            <a:off x="4619518" y="3429000"/>
            <a:ext cx="144506" cy="0"/>
          </a:xfrm>
          <a:prstGeom prst="straightConnector1">
            <a:avLst/>
          </a:prstGeom>
          <a:ln w="476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944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A4932C-117C-A16D-B4A1-04360DC5907C}"/>
              </a:ext>
            </a:extLst>
          </p:cNvPr>
          <p:cNvGrpSpPr/>
          <p:nvPr/>
        </p:nvGrpSpPr>
        <p:grpSpPr>
          <a:xfrm>
            <a:off x="-611606" y="1559346"/>
            <a:ext cx="23162540" cy="3739308"/>
            <a:chOff x="-5301734" y="1733267"/>
            <a:chExt cx="23162540" cy="3739308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85BC91B-9DB2-06C3-A49D-661CCCB30A1B}"/>
                </a:ext>
              </a:extLst>
            </p:cNvPr>
            <p:cNvSpPr/>
            <p:nvPr/>
          </p:nvSpPr>
          <p:spPr>
            <a:xfrm rot="5400000">
              <a:off x="4409882" y="-503492"/>
              <a:ext cx="3739308" cy="8212825"/>
            </a:xfrm>
            <a:custGeom>
              <a:avLst/>
              <a:gdLst>
                <a:gd name="connsiteX0" fmla="*/ 1832211 w 4578823"/>
                <a:gd name="connsiteY0" fmla="*/ 3655895 h 10056693"/>
                <a:gd name="connsiteX1" fmla="*/ 1832211 w 4578823"/>
                <a:gd name="connsiteY1" fmla="*/ 2741496 h 10056693"/>
                <a:gd name="connsiteX2" fmla="*/ 3664424 w 4578823"/>
                <a:gd name="connsiteY2" fmla="*/ 2741496 h 10056693"/>
                <a:gd name="connsiteX3" fmla="*/ 3664424 w 4578823"/>
                <a:gd name="connsiteY3" fmla="*/ 0 h 10056693"/>
                <a:gd name="connsiteX4" fmla="*/ 4578823 w 4578823"/>
                <a:gd name="connsiteY4" fmla="*/ 0 h 10056693"/>
                <a:gd name="connsiteX5" fmla="*/ 4578823 w 4578823"/>
                <a:gd name="connsiteY5" fmla="*/ 3654189 h 10056693"/>
                <a:gd name="connsiteX6" fmla="*/ 4575413 w 4578823"/>
                <a:gd name="connsiteY6" fmla="*/ 3654189 h 10056693"/>
                <a:gd name="connsiteX7" fmla="*/ 4575413 w 4578823"/>
                <a:gd name="connsiteY7" fmla="*/ 3655895 h 10056693"/>
                <a:gd name="connsiteX8" fmla="*/ 0 w 4578823"/>
                <a:gd name="connsiteY8" fmla="*/ 5484694 h 10056693"/>
                <a:gd name="connsiteX9" fmla="*/ 0 w 4578823"/>
                <a:gd name="connsiteY9" fmla="*/ 1827095 h 10056693"/>
                <a:gd name="connsiteX10" fmla="*/ 6824 w 4578823"/>
                <a:gd name="connsiteY10" fmla="*/ 1827095 h 10056693"/>
                <a:gd name="connsiteX11" fmla="*/ 6824 w 4578823"/>
                <a:gd name="connsiteY11" fmla="*/ 1827094 h 10056693"/>
                <a:gd name="connsiteX12" fmla="*/ 2750024 w 4578823"/>
                <a:gd name="connsiteY12" fmla="*/ 1827094 h 10056693"/>
                <a:gd name="connsiteX13" fmla="*/ 2750024 w 4578823"/>
                <a:gd name="connsiteY13" fmla="*/ 2741493 h 10056693"/>
                <a:gd name="connsiteX14" fmla="*/ 914399 w 4578823"/>
                <a:gd name="connsiteY14" fmla="*/ 2741493 h 10056693"/>
                <a:gd name="connsiteX15" fmla="*/ 914399 w 4578823"/>
                <a:gd name="connsiteY15" fmla="*/ 4570296 h 10056693"/>
                <a:gd name="connsiteX16" fmla="*/ 4575412 w 4578823"/>
                <a:gd name="connsiteY16" fmla="*/ 4570296 h 10056693"/>
                <a:gd name="connsiteX17" fmla="*/ 4575412 w 4578823"/>
                <a:gd name="connsiteY17" fmla="*/ 4572001 h 10056693"/>
                <a:gd name="connsiteX18" fmla="*/ 4578823 w 4578823"/>
                <a:gd name="connsiteY18" fmla="*/ 4572001 h 10056693"/>
                <a:gd name="connsiteX19" fmla="*/ 4578823 w 4578823"/>
                <a:gd name="connsiteY19" fmla="*/ 8226188 h 10056693"/>
                <a:gd name="connsiteX20" fmla="*/ 4575412 w 4578823"/>
                <a:gd name="connsiteY20" fmla="*/ 8226188 h 10056693"/>
                <a:gd name="connsiteX21" fmla="*/ 4575412 w 4578823"/>
                <a:gd name="connsiteY21" fmla="*/ 8227893 h 10056693"/>
                <a:gd name="connsiteX22" fmla="*/ 1832211 w 4578823"/>
                <a:gd name="connsiteY22" fmla="*/ 8227893 h 10056693"/>
                <a:gd name="connsiteX23" fmla="*/ 1832211 w 4578823"/>
                <a:gd name="connsiteY23" fmla="*/ 7313496 h 10056693"/>
                <a:gd name="connsiteX24" fmla="*/ 3664424 w 4578823"/>
                <a:gd name="connsiteY24" fmla="*/ 7313496 h 10056693"/>
                <a:gd name="connsiteX25" fmla="*/ 3664424 w 4578823"/>
                <a:gd name="connsiteY25" fmla="*/ 5484695 h 10056693"/>
                <a:gd name="connsiteX26" fmla="*/ 368490 w 4578823"/>
                <a:gd name="connsiteY26" fmla="*/ 5484695 h 10056693"/>
                <a:gd name="connsiteX27" fmla="*/ 368490 w 4578823"/>
                <a:gd name="connsiteY27" fmla="*/ 5484694 h 10056693"/>
                <a:gd name="connsiteX28" fmla="*/ 0 w 4578823"/>
                <a:gd name="connsiteY28" fmla="*/ 10056693 h 10056693"/>
                <a:gd name="connsiteX29" fmla="*/ 0 w 4578823"/>
                <a:gd name="connsiteY29" fmla="*/ 6399094 h 10056693"/>
                <a:gd name="connsiteX30" fmla="*/ 6824 w 4578823"/>
                <a:gd name="connsiteY30" fmla="*/ 6399094 h 10056693"/>
                <a:gd name="connsiteX31" fmla="*/ 6824 w 4578823"/>
                <a:gd name="connsiteY31" fmla="*/ 6399094 h 10056693"/>
                <a:gd name="connsiteX32" fmla="*/ 2750024 w 4578823"/>
                <a:gd name="connsiteY32" fmla="*/ 6399094 h 10056693"/>
                <a:gd name="connsiteX33" fmla="*/ 2750024 w 4578823"/>
                <a:gd name="connsiteY33" fmla="*/ 7313493 h 10056693"/>
                <a:gd name="connsiteX34" fmla="*/ 914399 w 4578823"/>
                <a:gd name="connsiteY34" fmla="*/ 7313493 h 10056693"/>
                <a:gd name="connsiteX35" fmla="*/ 914399 w 4578823"/>
                <a:gd name="connsiteY35" fmla="*/ 9142294 h 10056693"/>
                <a:gd name="connsiteX36" fmla="*/ 4575412 w 4578823"/>
                <a:gd name="connsiteY36" fmla="*/ 9142294 h 10056693"/>
                <a:gd name="connsiteX37" fmla="*/ 4575412 w 4578823"/>
                <a:gd name="connsiteY37" fmla="*/ 10056693 h 10056693"/>
                <a:gd name="connsiteX38" fmla="*/ 245660 w 4578823"/>
                <a:gd name="connsiteY38" fmla="*/ 10056693 h 10056693"/>
                <a:gd name="connsiteX39" fmla="*/ 245660 w 4578823"/>
                <a:gd name="connsiteY39" fmla="*/ 10056693 h 1005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8823" h="10056693">
                  <a:moveTo>
                    <a:pt x="1832211" y="3655895"/>
                  </a:moveTo>
                  <a:lnTo>
                    <a:pt x="1832211" y="2741496"/>
                  </a:lnTo>
                  <a:lnTo>
                    <a:pt x="3664424" y="2741496"/>
                  </a:lnTo>
                  <a:lnTo>
                    <a:pt x="3664424" y="0"/>
                  </a:lnTo>
                  <a:lnTo>
                    <a:pt x="4578823" y="0"/>
                  </a:lnTo>
                  <a:lnTo>
                    <a:pt x="4578823" y="3654189"/>
                  </a:lnTo>
                  <a:lnTo>
                    <a:pt x="4575413" y="3654189"/>
                  </a:lnTo>
                  <a:lnTo>
                    <a:pt x="4575413" y="3655895"/>
                  </a:lnTo>
                  <a:close/>
                  <a:moveTo>
                    <a:pt x="0" y="5484694"/>
                  </a:moveTo>
                  <a:lnTo>
                    <a:pt x="0" y="1827095"/>
                  </a:lnTo>
                  <a:lnTo>
                    <a:pt x="6824" y="1827095"/>
                  </a:lnTo>
                  <a:lnTo>
                    <a:pt x="6824" y="1827094"/>
                  </a:lnTo>
                  <a:lnTo>
                    <a:pt x="2750024" y="1827094"/>
                  </a:lnTo>
                  <a:lnTo>
                    <a:pt x="2750024" y="2741493"/>
                  </a:lnTo>
                  <a:lnTo>
                    <a:pt x="914399" y="2741493"/>
                  </a:lnTo>
                  <a:lnTo>
                    <a:pt x="914399" y="4570296"/>
                  </a:lnTo>
                  <a:lnTo>
                    <a:pt x="4575412" y="4570296"/>
                  </a:lnTo>
                  <a:lnTo>
                    <a:pt x="4575412" y="4572001"/>
                  </a:lnTo>
                  <a:lnTo>
                    <a:pt x="4578823" y="4572001"/>
                  </a:lnTo>
                  <a:lnTo>
                    <a:pt x="4578823" y="8226188"/>
                  </a:lnTo>
                  <a:lnTo>
                    <a:pt x="4575412" y="8226188"/>
                  </a:lnTo>
                  <a:lnTo>
                    <a:pt x="4575412" y="8227893"/>
                  </a:lnTo>
                  <a:lnTo>
                    <a:pt x="1832211" y="8227893"/>
                  </a:lnTo>
                  <a:lnTo>
                    <a:pt x="1832211" y="7313496"/>
                  </a:lnTo>
                  <a:lnTo>
                    <a:pt x="3664424" y="7313496"/>
                  </a:lnTo>
                  <a:lnTo>
                    <a:pt x="3664424" y="5484695"/>
                  </a:lnTo>
                  <a:lnTo>
                    <a:pt x="368490" y="5484695"/>
                  </a:lnTo>
                  <a:lnTo>
                    <a:pt x="368490" y="5484694"/>
                  </a:lnTo>
                  <a:close/>
                  <a:moveTo>
                    <a:pt x="0" y="10056693"/>
                  </a:moveTo>
                  <a:lnTo>
                    <a:pt x="0" y="6399094"/>
                  </a:lnTo>
                  <a:lnTo>
                    <a:pt x="6824" y="6399094"/>
                  </a:lnTo>
                  <a:lnTo>
                    <a:pt x="6824" y="6399094"/>
                  </a:lnTo>
                  <a:lnTo>
                    <a:pt x="2750024" y="6399094"/>
                  </a:lnTo>
                  <a:lnTo>
                    <a:pt x="2750024" y="7313493"/>
                  </a:lnTo>
                  <a:lnTo>
                    <a:pt x="914399" y="7313493"/>
                  </a:lnTo>
                  <a:lnTo>
                    <a:pt x="914399" y="9142294"/>
                  </a:lnTo>
                  <a:lnTo>
                    <a:pt x="4575412" y="9142294"/>
                  </a:lnTo>
                  <a:lnTo>
                    <a:pt x="4575412" y="10056693"/>
                  </a:lnTo>
                  <a:lnTo>
                    <a:pt x="245660" y="10056693"/>
                  </a:lnTo>
                  <a:lnTo>
                    <a:pt x="245660" y="100566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FE1E259-939A-A4E4-7BDC-8ADCAC819498}"/>
                </a:ext>
              </a:extLst>
            </p:cNvPr>
            <p:cNvSpPr/>
            <p:nvPr/>
          </p:nvSpPr>
          <p:spPr>
            <a:xfrm rot="5400000">
              <a:off x="-3064975" y="-503492"/>
              <a:ext cx="3739308" cy="8212825"/>
            </a:xfrm>
            <a:custGeom>
              <a:avLst/>
              <a:gdLst>
                <a:gd name="connsiteX0" fmla="*/ 1832211 w 4578823"/>
                <a:gd name="connsiteY0" fmla="*/ 3655895 h 10056693"/>
                <a:gd name="connsiteX1" fmla="*/ 1832211 w 4578823"/>
                <a:gd name="connsiteY1" fmla="*/ 2741496 h 10056693"/>
                <a:gd name="connsiteX2" fmla="*/ 3664424 w 4578823"/>
                <a:gd name="connsiteY2" fmla="*/ 2741496 h 10056693"/>
                <a:gd name="connsiteX3" fmla="*/ 3664424 w 4578823"/>
                <a:gd name="connsiteY3" fmla="*/ 0 h 10056693"/>
                <a:gd name="connsiteX4" fmla="*/ 4578823 w 4578823"/>
                <a:gd name="connsiteY4" fmla="*/ 0 h 10056693"/>
                <a:gd name="connsiteX5" fmla="*/ 4578823 w 4578823"/>
                <a:gd name="connsiteY5" fmla="*/ 3654189 h 10056693"/>
                <a:gd name="connsiteX6" fmla="*/ 4575413 w 4578823"/>
                <a:gd name="connsiteY6" fmla="*/ 3654189 h 10056693"/>
                <a:gd name="connsiteX7" fmla="*/ 4575413 w 4578823"/>
                <a:gd name="connsiteY7" fmla="*/ 3655895 h 10056693"/>
                <a:gd name="connsiteX8" fmla="*/ 0 w 4578823"/>
                <a:gd name="connsiteY8" fmla="*/ 5484694 h 10056693"/>
                <a:gd name="connsiteX9" fmla="*/ 0 w 4578823"/>
                <a:gd name="connsiteY9" fmla="*/ 1827095 h 10056693"/>
                <a:gd name="connsiteX10" fmla="*/ 6824 w 4578823"/>
                <a:gd name="connsiteY10" fmla="*/ 1827095 h 10056693"/>
                <a:gd name="connsiteX11" fmla="*/ 6824 w 4578823"/>
                <a:gd name="connsiteY11" fmla="*/ 1827094 h 10056693"/>
                <a:gd name="connsiteX12" fmla="*/ 2750024 w 4578823"/>
                <a:gd name="connsiteY12" fmla="*/ 1827094 h 10056693"/>
                <a:gd name="connsiteX13" fmla="*/ 2750024 w 4578823"/>
                <a:gd name="connsiteY13" fmla="*/ 2741493 h 10056693"/>
                <a:gd name="connsiteX14" fmla="*/ 914399 w 4578823"/>
                <a:gd name="connsiteY14" fmla="*/ 2741493 h 10056693"/>
                <a:gd name="connsiteX15" fmla="*/ 914399 w 4578823"/>
                <a:gd name="connsiteY15" fmla="*/ 4570296 h 10056693"/>
                <a:gd name="connsiteX16" fmla="*/ 4575412 w 4578823"/>
                <a:gd name="connsiteY16" fmla="*/ 4570296 h 10056693"/>
                <a:gd name="connsiteX17" fmla="*/ 4575412 w 4578823"/>
                <a:gd name="connsiteY17" fmla="*/ 4572001 h 10056693"/>
                <a:gd name="connsiteX18" fmla="*/ 4578823 w 4578823"/>
                <a:gd name="connsiteY18" fmla="*/ 4572001 h 10056693"/>
                <a:gd name="connsiteX19" fmla="*/ 4578823 w 4578823"/>
                <a:gd name="connsiteY19" fmla="*/ 8226188 h 10056693"/>
                <a:gd name="connsiteX20" fmla="*/ 4575412 w 4578823"/>
                <a:gd name="connsiteY20" fmla="*/ 8226188 h 10056693"/>
                <a:gd name="connsiteX21" fmla="*/ 4575412 w 4578823"/>
                <a:gd name="connsiteY21" fmla="*/ 8227893 h 10056693"/>
                <a:gd name="connsiteX22" fmla="*/ 1832211 w 4578823"/>
                <a:gd name="connsiteY22" fmla="*/ 8227893 h 10056693"/>
                <a:gd name="connsiteX23" fmla="*/ 1832211 w 4578823"/>
                <a:gd name="connsiteY23" fmla="*/ 7313496 h 10056693"/>
                <a:gd name="connsiteX24" fmla="*/ 3664424 w 4578823"/>
                <a:gd name="connsiteY24" fmla="*/ 7313496 h 10056693"/>
                <a:gd name="connsiteX25" fmla="*/ 3664424 w 4578823"/>
                <a:gd name="connsiteY25" fmla="*/ 5484695 h 10056693"/>
                <a:gd name="connsiteX26" fmla="*/ 368490 w 4578823"/>
                <a:gd name="connsiteY26" fmla="*/ 5484695 h 10056693"/>
                <a:gd name="connsiteX27" fmla="*/ 368490 w 4578823"/>
                <a:gd name="connsiteY27" fmla="*/ 5484694 h 10056693"/>
                <a:gd name="connsiteX28" fmla="*/ 0 w 4578823"/>
                <a:gd name="connsiteY28" fmla="*/ 10056693 h 10056693"/>
                <a:gd name="connsiteX29" fmla="*/ 0 w 4578823"/>
                <a:gd name="connsiteY29" fmla="*/ 6399094 h 10056693"/>
                <a:gd name="connsiteX30" fmla="*/ 6824 w 4578823"/>
                <a:gd name="connsiteY30" fmla="*/ 6399094 h 10056693"/>
                <a:gd name="connsiteX31" fmla="*/ 6824 w 4578823"/>
                <a:gd name="connsiteY31" fmla="*/ 6399094 h 10056693"/>
                <a:gd name="connsiteX32" fmla="*/ 2750024 w 4578823"/>
                <a:gd name="connsiteY32" fmla="*/ 6399094 h 10056693"/>
                <a:gd name="connsiteX33" fmla="*/ 2750024 w 4578823"/>
                <a:gd name="connsiteY33" fmla="*/ 7313493 h 10056693"/>
                <a:gd name="connsiteX34" fmla="*/ 914399 w 4578823"/>
                <a:gd name="connsiteY34" fmla="*/ 7313493 h 10056693"/>
                <a:gd name="connsiteX35" fmla="*/ 914399 w 4578823"/>
                <a:gd name="connsiteY35" fmla="*/ 9142294 h 10056693"/>
                <a:gd name="connsiteX36" fmla="*/ 4575412 w 4578823"/>
                <a:gd name="connsiteY36" fmla="*/ 9142294 h 10056693"/>
                <a:gd name="connsiteX37" fmla="*/ 4575412 w 4578823"/>
                <a:gd name="connsiteY37" fmla="*/ 10056693 h 10056693"/>
                <a:gd name="connsiteX38" fmla="*/ 245660 w 4578823"/>
                <a:gd name="connsiteY38" fmla="*/ 10056693 h 10056693"/>
                <a:gd name="connsiteX39" fmla="*/ 245660 w 4578823"/>
                <a:gd name="connsiteY39" fmla="*/ 10056693 h 1005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8823" h="10056693">
                  <a:moveTo>
                    <a:pt x="1832211" y="3655895"/>
                  </a:moveTo>
                  <a:lnTo>
                    <a:pt x="1832211" y="2741496"/>
                  </a:lnTo>
                  <a:lnTo>
                    <a:pt x="3664424" y="2741496"/>
                  </a:lnTo>
                  <a:lnTo>
                    <a:pt x="3664424" y="0"/>
                  </a:lnTo>
                  <a:lnTo>
                    <a:pt x="4578823" y="0"/>
                  </a:lnTo>
                  <a:lnTo>
                    <a:pt x="4578823" y="3654189"/>
                  </a:lnTo>
                  <a:lnTo>
                    <a:pt x="4575413" y="3654189"/>
                  </a:lnTo>
                  <a:lnTo>
                    <a:pt x="4575413" y="3655895"/>
                  </a:lnTo>
                  <a:close/>
                  <a:moveTo>
                    <a:pt x="0" y="5484694"/>
                  </a:moveTo>
                  <a:lnTo>
                    <a:pt x="0" y="1827095"/>
                  </a:lnTo>
                  <a:lnTo>
                    <a:pt x="6824" y="1827095"/>
                  </a:lnTo>
                  <a:lnTo>
                    <a:pt x="6824" y="1827094"/>
                  </a:lnTo>
                  <a:lnTo>
                    <a:pt x="2750024" y="1827094"/>
                  </a:lnTo>
                  <a:lnTo>
                    <a:pt x="2750024" y="2741493"/>
                  </a:lnTo>
                  <a:lnTo>
                    <a:pt x="914399" y="2741493"/>
                  </a:lnTo>
                  <a:lnTo>
                    <a:pt x="914399" y="4570296"/>
                  </a:lnTo>
                  <a:lnTo>
                    <a:pt x="4575412" y="4570296"/>
                  </a:lnTo>
                  <a:lnTo>
                    <a:pt x="4575412" y="4572001"/>
                  </a:lnTo>
                  <a:lnTo>
                    <a:pt x="4578823" y="4572001"/>
                  </a:lnTo>
                  <a:lnTo>
                    <a:pt x="4578823" y="8226188"/>
                  </a:lnTo>
                  <a:lnTo>
                    <a:pt x="4575412" y="8226188"/>
                  </a:lnTo>
                  <a:lnTo>
                    <a:pt x="4575412" y="8227893"/>
                  </a:lnTo>
                  <a:lnTo>
                    <a:pt x="1832211" y="8227893"/>
                  </a:lnTo>
                  <a:lnTo>
                    <a:pt x="1832211" y="7313496"/>
                  </a:lnTo>
                  <a:lnTo>
                    <a:pt x="3664424" y="7313496"/>
                  </a:lnTo>
                  <a:lnTo>
                    <a:pt x="3664424" y="5484695"/>
                  </a:lnTo>
                  <a:lnTo>
                    <a:pt x="368490" y="5484695"/>
                  </a:lnTo>
                  <a:lnTo>
                    <a:pt x="368490" y="5484694"/>
                  </a:lnTo>
                  <a:close/>
                  <a:moveTo>
                    <a:pt x="0" y="10056693"/>
                  </a:moveTo>
                  <a:lnTo>
                    <a:pt x="0" y="6399094"/>
                  </a:lnTo>
                  <a:lnTo>
                    <a:pt x="6824" y="6399094"/>
                  </a:lnTo>
                  <a:lnTo>
                    <a:pt x="6824" y="6399094"/>
                  </a:lnTo>
                  <a:lnTo>
                    <a:pt x="2750024" y="6399094"/>
                  </a:lnTo>
                  <a:lnTo>
                    <a:pt x="2750024" y="7313493"/>
                  </a:lnTo>
                  <a:lnTo>
                    <a:pt x="914399" y="7313493"/>
                  </a:lnTo>
                  <a:lnTo>
                    <a:pt x="914399" y="9142294"/>
                  </a:lnTo>
                  <a:lnTo>
                    <a:pt x="4575412" y="9142294"/>
                  </a:lnTo>
                  <a:lnTo>
                    <a:pt x="4575412" y="10056693"/>
                  </a:lnTo>
                  <a:lnTo>
                    <a:pt x="245660" y="10056693"/>
                  </a:lnTo>
                  <a:lnTo>
                    <a:pt x="245660" y="100566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F321A33-5B3A-076D-F74D-98E9C2EDDF1B}"/>
                </a:ext>
              </a:extLst>
            </p:cNvPr>
            <p:cNvSpPr/>
            <p:nvPr/>
          </p:nvSpPr>
          <p:spPr>
            <a:xfrm rot="5400000">
              <a:off x="11884740" y="-503492"/>
              <a:ext cx="3739308" cy="8212825"/>
            </a:xfrm>
            <a:custGeom>
              <a:avLst/>
              <a:gdLst>
                <a:gd name="connsiteX0" fmla="*/ 1832211 w 4578823"/>
                <a:gd name="connsiteY0" fmla="*/ 3655895 h 10056693"/>
                <a:gd name="connsiteX1" fmla="*/ 1832211 w 4578823"/>
                <a:gd name="connsiteY1" fmla="*/ 2741496 h 10056693"/>
                <a:gd name="connsiteX2" fmla="*/ 3664424 w 4578823"/>
                <a:gd name="connsiteY2" fmla="*/ 2741496 h 10056693"/>
                <a:gd name="connsiteX3" fmla="*/ 3664424 w 4578823"/>
                <a:gd name="connsiteY3" fmla="*/ 0 h 10056693"/>
                <a:gd name="connsiteX4" fmla="*/ 4578823 w 4578823"/>
                <a:gd name="connsiteY4" fmla="*/ 0 h 10056693"/>
                <a:gd name="connsiteX5" fmla="*/ 4578823 w 4578823"/>
                <a:gd name="connsiteY5" fmla="*/ 3654189 h 10056693"/>
                <a:gd name="connsiteX6" fmla="*/ 4575413 w 4578823"/>
                <a:gd name="connsiteY6" fmla="*/ 3654189 h 10056693"/>
                <a:gd name="connsiteX7" fmla="*/ 4575413 w 4578823"/>
                <a:gd name="connsiteY7" fmla="*/ 3655895 h 10056693"/>
                <a:gd name="connsiteX8" fmla="*/ 0 w 4578823"/>
                <a:gd name="connsiteY8" fmla="*/ 5484694 h 10056693"/>
                <a:gd name="connsiteX9" fmla="*/ 0 w 4578823"/>
                <a:gd name="connsiteY9" fmla="*/ 1827095 h 10056693"/>
                <a:gd name="connsiteX10" fmla="*/ 6824 w 4578823"/>
                <a:gd name="connsiteY10" fmla="*/ 1827095 h 10056693"/>
                <a:gd name="connsiteX11" fmla="*/ 6824 w 4578823"/>
                <a:gd name="connsiteY11" fmla="*/ 1827094 h 10056693"/>
                <a:gd name="connsiteX12" fmla="*/ 2750024 w 4578823"/>
                <a:gd name="connsiteY12" fmla="*/ 1827094 h 10056693"/>
                <a:gd name="connsiteX13" fmla="*/ 2750024 w 4578823"/>
                <a:gd name="connsiteY13" fmla="*/ 2741493 h 10056693"/>
                <a:gd name="connsiteX14" fmla="*/ 914399 w 4578823"/>
                <a:gd name="connsiteY14" fmla="*/ 2741493 h 10056693"/>
                <a:gd name="connsiteX15" fmla="*/ 914399 w 4578823"/>
                <a:gd name="connsiteY15" fmla="*/ 4570296 h 10056693"/>
                <a:gd name="connsiteX16" fmla="*/ 4575412 w 4578823"/>
                <a:gd name="connsiteY16" fmla="*/ 4570296 h 10056693"/>
                <a:gd name="connsiteX17" fmla="*/ 4575412 w 4578823"/>
                <a:gd name="connsiteY17" fmla="*/ 4572001 h 10056693"/>
                <a:gd name="connsiteX18" fmla="*/ 4578823 w 4578823"/>
                <a:gd name="connsiteY18" fmla="*/ 4572001 h 10056693"/>
                <a:gd name="connsiteX19" fmla="*/ 4578823 w 4578823"/>
                <a:gd name="connsiteY19" fmla="*/ 8226188 h 10056693"/>
                <a:gd name="connsiteX20" fmla="*/ 4575412 w 4578823"/>
                <a:gd name="connsiteY20" fmla="*/ 8226188 h 10056693"/>
                <a:gd name="connsiteX21" fmla="*/ 4575412 w 4578823"/>
                <a:gd name="connsiteY21" fmla="*/ 8227893 h 10056693"/>
                <a:gd name="connsiteX22" fmla="*/ 1832211 w 4578823"/>
                <a:gd name="connsiteY22" fmla="*/ 8227893 h 10056693"/>
                <a:gd name="connsiteX23" fmla="*/ 1832211 w 4578823"/>
                <a:gd name="connsiteY23" fmla="*/ 7313496 h 10056693"/>
                <a:gd name="connsiteX24" fmla="*/ 3664424 w 4578823"/>
                <a:gd name="connsiteY24" fmla="*/ 7313496 h 10056693"/>
                <a:gd name="connsiteX25" fmla="*/ 3664424 w 4578823"/>
                <a:gd name="connsiteY25" fmla="*/ 5484695 h 10056693"/>
                <a:gd name="connsiteX26" fmla="*/ 368490 w 4578823"/>
                <a:gd name="connsiteY26" fmla="*/ 5484695 h 10056693"/>
                <a:gd name="connsiteX27" fmla="*/ 368490 w 4578823"/>
                <a:gd name="connsiteY27" fmla="*/ 5484694 h 10056693"/>
                <a:gd name="connsiteX28" fmla="*/ 0 w 4578823"/>
                <a:gd name="connsiteY28" fmla="*/ 10056693 h 10056693"/>
                <a:gd name="connsiteX29" fmla="*/ 0 w 4578823"/>
                <a:gd name="connsiteY29" fmla="*/ 6399094 h 10056693"/>
                <a:gd name="connsiteX30" fmla="*/ 6824 w 4578823"/>
                <a:gd name="connsiteY30" fmla="*/ 6399094 h 10056693"/>
                <a:gd name="connsiteX31" fmla="*/ 6824 w 4578823"/>
                <a:gd name="connsiteY31" fmla="*/ 6399094 h 10056693"/>
                <a:gd name="connsiteX32" fmla="*/ 2750024 w 4578823"/>
                <a:gd name="connsiteY32" fmla="*/ 6399094 h 10056693"/>
                <a:gd name="connsiteX33" fmla="*/ 2750024 w 4578823"/>
                <a:gd name="connsiteY33" fmla="*/ 7313493 h 10056693"/>
                <a:gd name="connsiteX34" fmla="*/ 914399 w 4578823"/>
                <a:gd name="connsiteY34" fmla="*/ 7313493 h 10056693"/>
                <a:gd name="connsiteX35" fmla="*/ 914399 w 4578823"/>
                <a:gd name="connsiteY35" fmla="*/ 9142294 h 10056693"/>
                <a:gd name="connsiteX36" fmla="*/ 4575412 w 4578823"/>
                <a:gd name="connsiteY36" fmla="*/ 9142294 h 10056693"/>
                <a:gd name="connsiteX37" fmla="*/ 4575412 w 4578823"/>
                <a:gd name="connsiteY37" fmla="*/ 10056693 h 10056693"/>
                <a:gd name="connsiteX38" fmla="*/ 245660 w 4578823"/>
                <a:gd name="connsiteY38" fmla="*/ 10056693 h 10056693"/>
                <a:gd name="connsiteX39" fmla="*/ 245660 w 4578823"/>
                <a:gd name="connsiteY39" fmla="*/ 10056693 h 1005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8823" h="10056693">
                  <a:moveTo>
                    <a:pt x="1832211" y="3655895"/>
                  </a:moveTo>
                  <a:lnTo>
                    <a:pt x="1832211" y="2741496"/>
                  </a:lnTo>
                  <a:lnTo>
                    <a:pt x="3664424" y="2741496"/>
                  </a:lnTo>
                  <a:lnTo>
                    <a:pt x="3664424" y="0"/>
                  </a:lnTo>
                  <a:lnTo>
                    <a:pt x="4578823" y="0"/>
                  </a:lnTo>
                  <a:lnTo>
                    <a:pt x="4578823" y="3654189"/>
                  </a:lnTo>
                  <a:lnTo>
                    <a:pt x="4575413" y="3654189"/>
                  </a:lnTo>
                  <a:lnTo>
                    <a:pt x="4575413" y="3655895"/>
                  </a:lnTo>
                  <a:close/>
                  <a:moveTo>
                    <a:pt x="0" y="5484694"/>
                  </a:moveTo>
                  <a:lnTo>
                    <a:pt x="0" y="1827095"/>
                  </a:lnTo>
                  <a:lnTo>
                    <a:pt x="6824" y="1827095"/>
                  </a:lnTo>
                  <a:lnTo>
                    <a:pt x="6824" y="1827094"/>
                  </a:lnTo>
                  <a:lnTo>
                    <a:pt x="2750024" y="1827094"/>
                  </a:lnTo>
                  <a:lnTo>
                    <a:pt x="2750024" y="2741493"/>
                  </a:lnTo>
                  <a:lnTo>
                    <a:pt x="914399" y="2741493"/>
                  </a:lnTo>
                  <a:lnTo>
                    <a:pt x="914399" y="4570296"/>
                  </a:lnTo>
                  <a:lnTo>
                    <a:pt x="4575412" y="4570296"/>
                  </a:lnTo>
                  <a:lnTo>
                    <a:pt x="4575412" y="4572001"/>
                  </a:lnTo>
                  <a:lnTo>
                    <a:pt x="4578823" y="4572001"/>
                  </a:lnTo>
                  <a:lnTo>
                    <a:pt x="4578823" y="8226188"/>
                  </a:lnTo>
                  <a:lnTo>
                    <a:pt x="4575412" y="8226188"/>
                  </a:lnTo>
                  <a:lnTo>
                    <a:pt x="4575412" y="8227893"/>
                  </a:lnTo>
                  <a:lnTo>
                    <a:pt x="1832211" y="8227893"/>
                  </a:lnTo>
                  <a:lnTo>
                    <a:pt x="1832211" y="7313496"/>
                  </a:lnTo>
                  <a:lnTo>
                    <a:pt x="3664424" y="7313496"/>
                  </a:lnTo>
                  <a:lnTo>
                    <a:pt x="3664424" y="5484695"/>
                  </a:lnTo>
                  <a:lnTo>
                    <a:pt x="368490" y="5484695"/>
                  </a:lnTo>
                  <a:lnTo>
                    <a:pt x="368490" y="5484694"/>
                  </a:lnTo>
                  <a:close/>
                  <a:moveTo>
                    <a:pt x="0" y="10056693"/>
                  </a:moveTo>
                  <a:lnTo>
                    <a:pt x="0" y="6399094"/>
                  </a:lnTo>
                  <a:lnTo>
                    <a:pt x="6824" y="6399094"/>
                  </a:lnTo>
                  <a:lnTo>
                    <a:pt x="6824" y="6399094"/>
                  </a:lnTo>
                  <a:lnTo>
                    <a:pt x="2750024" y="6399094"/>
                  </a:lnTo>
                  <a:lnTo>
                    <a:pt x="2750024" y="7313493"/>
                  </a:lnTo>
                  <a:lnTo>
                    <a:pt x="914399" y="7313493"/>
                  </a:lnTo>
                  <a:lnTo>
                    <a:pt x="914399" y="9142294"/>
                  </a:lnTo>
                  <a:lnTo>
                    <a:pt x="4575412" y="9142294"/>
                  </a:lnTo>
                  <a:lnTo>
                    <a:pt x="4575412" y="10056693"/>
                  </a:lnTo>
                  <a:lnTo>
                    <a:pt x="245660" y="10056693"/>
                  </a:lnTo>
                  <a:lnTo>
                    <a:pt x="245660" y="100566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24D5554-75F8-89BC-9A34-4293192813A9}"/>
              </a:ext>
            </a:extLst>
          </p:cNvPr>
          <p:cNvCxnSpPr>
            <a:cxnSpLocks/>
          </p:cNvCxnSpPr>
          <p:nvPr/>
        </p:nvCxnSpPr>
        <p:spPr>
          <a:xfrm flipV="1">
            <a:off x="4619518" y="3428999"/>
            <a:ext cx="3773855" cy="1"/>
          </a:xfrm>
          <a:prstGeom prst="straightConnector1">
            <a:avLst/>
          </a:prstGeom>
          <a:ln w="476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484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706595-C8E0-1D76-4209-4FAB76EE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77" y="1680461"/>
            <a:ext cx="9777046" cy="349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8E339-B8D7-6828-5166-C98A646F7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rcRect l="1400" t="1962" r="1283" b="2677"/>
          <a:stretch/>
        </p:blipFill>
        <p:spPr>
          <a:xfrm>
            <a:off x="6983506" y="4670612"/>
            <a:ext cx="3948953" cy="1813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05682-804E-9F3A-DBE2-5D5FA67D732B}"/>
              </a:ext>
            </a:extLst>
          </p:cNvPr>
          <p:cNvSpPr txBox="1"/>
          <p:nvPr/>
        </p:nvSpPr>
        <p:spPr>
          <a:xfrm>
            <a:off x="1" y="5934670"/>
            <a:ext cx="71212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Martin von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Gagern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www.morenaments.de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/gallery/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exampleDiagrams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/, CC BY-SA 3.0,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/w/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index.php?curid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=7403022</a:t>
            </a:r>
          </a:p>
        </p:txBody>
      </p:sp>
    </p:spTree>
    <p:extLst>
      <p:ext uri="{BB962C8B-B14F-4D97-AF65-F5344CB8AC3E}">
        <p14:creationId xmlns:p14="http://schemas.microsoft.com/office/powerpoint/2010/main" val="92549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269 " pathEditMode="relative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EDEBE9"/>
      </a:lt1>
      <a:dk2>
        <a:srgbClr val="114496"/>
      </a:dk2>
      <a:lt2>
        <a:srgbClr val="E9E8E7"/>
      </a:lt2>
      <a:accent1>
        <a:srgbClr val="147ED2"/>
      </a:accent1>
      <a:accent2>
        <a:srgbClr val="CE6C05"/>
      </a:accent2>
      <a:accent3>
        <a:srgbClr val="07985F"/>
      </a:accent3>
      <a:accent4>
        <a:srgbClr val="01B09F"/>
      </a:accent4>
      <a:accent5>
        <a:srgbClr val="B15864"/>
      </a:accent5>
      <a:accent6>
        <a:srgbClr val="0FA66E"/>
      </a:accent6>
      <a:hlink>
        <a:srgbClr val="267599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568</Words>
  <Application>Microsoft Macintosh PowerPoint</Application>
  <PresentationFormat>Widescreen</PresentationFormat>
  <Paragraphs>71</Paragraphs>
  <Slides>30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Avenir Book</vt:lpstr>
      <vt:lpstr>Avenir Medium</vt:lpstr>
      <vt:lpstr>Office Theme</vt:lpstr>
      <vt:lpstr>Wallpaper Groups</vt:lpstr>
      <vt:lpstr>PowerPoint Presentation</vt:lpstr>
      <vt:lpstr>Isometries of the plane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Alhambra (Granada, Spain)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Orbifold Notation</vt:lpstr>
      <vt:lpstr>“Cost” of each of the symbols</vt:lpstr>
      <vt:lpstr>PowerPoint Presentation</vt:lpstr>
      <vt:lpstr>Conway's Magic Theorem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Chemmala, George</dc:creator>
  <cp:lastModifiedBy>Chemmala, George</cp:lastModifiedBy>
  <cp:revision>11</cp:revision>
  <dcterms:created xsi:type="dcterms:W3CDTF">2025-04-29T14:53:22Z</dcterms:created>
  <dcterms:modified xsi:type="dcterms:W3CDTF">2025-05-13T04:10:19Z</dcterms:modified>
</cp:coreProperties>
</file>